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302" r:id="rId7"/>
    <p:sldId id="30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5646" autoAdjust="0"/>
  </p:normalViewPr>
  <p:slideViewPr>
    <p:cSldViewPr snapToGrid="0">
      <p:cViewPr>
        <p:scale>
          <a:sx n="104" d="100"/>
          <a:sy n="104" d="100"/>
        </p:scale>
        <p:origin x="870" y="144"/>
      </p:cViewPr>
      <p:guideLst/>
    </p:cSldViewPr>
  </p:slideViewPr>
  <p:outlineViewPr>
    <p:cViewPr>
      <p:scale>
        <a:sx n="33" d="100"/>
        <a:sy n="33" d="100"/>
      </p:scale>
      <p:origin x="0" y="-5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7325"/>
    </p:cViewPr>
  </p:sorterViewPr>
  <p:notesViewPr>
    <p:cSldViewPr snapToGrid="0">
      <p:cViewPr varScale="1">
        <p:scale>
          <a:sx n="58" d="100"/>
          <a:sy n="58" d="100"/>
        </p:scale>
        <p:origin x="2371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FB8B65A-D69F-C26C-B67E-036EF77BF1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2B9064-AE57-427F-E5AF-71DE7D52FE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8190EA-5EEC-4300-B6AE-D9734C6C648E}" type="datetimeFigureOut">
              <a:rPr lang="en-US" smtClean="0"/>
              <a:t>7/12/2025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86157A-CEB9-B0FC-3A49-BE950AEAD6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819CA0-A57D-42D7-A625-56C22D0FA7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F3A6F-DEFA-45E0-9496-BEE7C2C6F3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002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7/12/2025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385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247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3537B6D-42A5-F449-2691-321A167F7C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3419"/>
            <a:ext cx="12192000" cy="6861419"/>
            <a:chOff x="0" y="-3419"/>
            <a:chExt cx="12192000" cy="6861419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902465C8-266D-104C-9C49-323DF4A8277E}"/>
                </a:ext>
              </a:extLst>
            </p:cNvPr>
            <p:cNvSpPr/>
            <p:nvPr userDrawn="1"/>
          </p:nvSpPr>
          <p:spPr>
            <a:xfrm>
              <a:off x="583746" y="4960030"/>
              <a:ext cx="1551214" cy="1551214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37979A1C-BF60-B345-A664-2E4F7A3461EB}"/>
                </a:ext>
              </a:extLst>
            </p:cNvPr>
            <p:cNvSpPr/>
            <p:nvPr userDrawn="1"/>
          </p:nvSpPr>
          <p:spPr>
            <a:xfrm>
              <a:off x="1" y="4571999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58080B3E-915C-2D4C-8608-596E1BFD6387}"/>
                </a:ext>
              </a:extLst>
            </p:cNvPr>
            <p:cNvSpPr/>
            <p:nvPr userDrawn="1"/>
          </p:nvSpPr>
          <p:spPr>
            <a:xfrm>
              <a:off x="1" y="5739492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-3419"/>
              <a:ext cx="3927573" cy="3165022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9E240E8A-950E-7946-826C-415CB5DACA43}"/>
                </a:ext>
              </a:extLst>
            </p:cNvPr>
            <p:cNvSpPr/>
            <p:nvPr userDrawn="1"/>
          </p:nvSpPr>
          <p:spPr>
            <a:xfrm>
              <a:off x="11024507" y="4580708"/>
              <a:ext cx="1167493" cy="2277292"/>
            </a:xfrm>
            <a:custGeom>
              <a:avLst/>
              <a:gdLst>
                <a:gd name="connsiteX0" fmla="*/ 1167473 w 1167493"/>
                <a:gd name="connsiteY0" fmla="*/ 0 h 2272167"/>
                <a:gd name="connsiteX1" fmla="*/ 1167493 w 1167493"/>
                <a:gd name="connsiteY1" fmla="*/ 0 h 2272167"/>
                <a:gd name="connsiteX2" fmla="*/ 1167493 w 1167493"/>
                <a:gd name="connsiteY2" fmla="*/ 492960 h 2272167"/>
                <a:gd name="connsiteX3" fmla="*/ 1167493 w 1167493"/>
                <a:gd name="connsiteY3" fmla="*/ 720385 h 2272167"/>
                <a:gd name="connsiteX4" fmla="*/ 1167493 w 1167493"/>
                <a:gd name="connsiteY4" fmla="*/ 2272167 h 2272167"/>
                <a:gd name="connsiteX5" fmla="*/ 0 w 1167493"/>
                <a:gd name="connsiteY5" fmla="*/ 2272167 h 2272167"/>
                <a:gd name="connsiteX6" fmla="*/ 0 w 1167493"/>
                <a:gd name="connsiteY6" fmla="*/ 1898074 h 2272167"/>
                <a:gd name="connsiteX7" fmla="*/ 0 w 1167493"/>
                <a:gd name="connsiteY7" fmla="*/ 1271597 h 2272167"/>
                <a:gd name="connsiteX8" fmla="*/ 0 w 1167493"/>
                <a:gd name="connsiteY8" fmla="*/ 1177688 h 2272167"/>
                <a:gd name="connsiteX9" fmla="*/ 1048124 w 1167493"/>
                <a:gd name="connsiteY9" fmla="*/ 6080 h 2272167"/>
                <a:gd name="connsiteX10" fmla="*/ 1167473 w 1167493"/>
                <a:gd name="connsiteY10" fmla="*/ 0 h 2272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67493" h="2272167">
                  <a:moveTo>
                    <a:pt x="1167473" y="0"/>
                  </a:moveTo>
                  <a:lnTo>
                    <a:pt x="1167493" y="0"/>
                  </a:lnTo>
                  <a:lnTo>
                    <a:pt x="1167493" y="492960"/>
                  </a:lnTo>
                  <a:lnTo>
                    <a:pt x="1167493" y="720385"/>
                  </a:lnTo>
                  <a:lnTo>
                    <a:pt x="1167493" y="2272167"/>
                  </a:lnTo>
                  <a:lnTo>
                    <a:pt x="0" y="2272167"/>
                  </a:lnTo>
                  <a:lnTo>
                    <a:pt x="0" y="1898074"/>
                  </a:lnTo>
                  <a:lnTo>
                    <a:pt x="0" y="1271597"/>
                  </a:lnTo>
                  <a:lnTo>
                    <a:pt x="0" y="1177688"/>
                  </a:lnTo>
                  <a:cubicBezTo>
                    <a:pt x="0" y="567919"/>
                    <a:pt x="459408" y="66389"/>
                    <a:pt x="1048124" y="6080"/>
                  </a:cubicBezTo>
                  <a:lnTo>
                    <a:pt x="116747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3" y="232913"/>
            <a:ext cx="7096933" cy="383013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C10D125-AB73-D276-4947-94204736A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58864" y="102021"/>
            <a:ext cx="9779183" cy="1744415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58865" y="2017467"/>
            <a:ext cx="9779182" cy="3366815"/>
          </a:xfrm>
        </p:spPr>
        <p:txBody>
          <a:bodyPr>
            <a:norm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CEDB282-8288-C81F-52B5-048A3E80C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208822" cy="6858003"/>
            <a:chOff x="0" y="-1"/>
            <a:chExt cx="12208822" cy="685800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A62587F-7496-384A-AF40-18FC8CF0709D}"/>
                </a:ext>
              </a:extLst>
            </p:cNvPr>
            <p:cNvSpPr/>
            <p:nvPr userDrawn="1"/>
          </p:nvSpPr>
          <p:spPr>
            <a:xfrm>
              <a:off x="0" y="2286002"/>
              <a:ext cx="12208822" cy="4572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84DB028B-A475-224B-B675-A15A56CAD0BF}"/>
                </a:ext>
              </a:extLst>
            </p:cNvPr>
            <p:cNvSpPr/>
            <p:nvPr userDrawn="1"/>
          </p:nvSpPr>
          <p:spPr>
            <a:xfrm flipH="1">
              <a:off x="8597718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61C34955-105B-4D4D-B51D-754C5D38A85D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2734DEB1-EC02-2E42-9292-4ADD115060A5}"/>
                </a:ext>
              </a:extLst>
            </p:cNvPr>
            <p:cNvSpPr/>
            <p:nvPr userDrawn="1"/>
          </p:nvSpPr>
          <p:spPr>
            <a:xfrm rot="5400000" flipH="1" flipV="1">
              <a:off x="10344100" y="438098"/>
              <a:ext cx="2285999" cy="1409801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45085"/>
            <a:ext cx="9779183" cy="1600835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EED44-783E-8705-4119-D7E9F7D4F2B4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1166087" y="2652713"/>
            <a:ext cx="9780587" cy="3436936"/>
          </a:xfrm>
        </p:spPr>
        <p:txBody>
          <a:bodyPr>
            <a:normAutofit/>
          </a:bodyPr>
          <a:lstStyle>
            <a:lvl1pPr marL="34290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1pPr>
            <a:lvl2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2pPr>
            <a:lvl3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3pPr>
            <a:lvl4pPr marL="109728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4pPr>
            <a:lvl5pPr marL="137160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176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5FBCE6F-2AA9-31FE-8148-33B480735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067EACEC-C2DD-EA42-8504-176673AD1F20}"/>
                </a:ext>
              </a:extLst>
            </p:cNvPr>
            <p:cNvSpPr/>
            <p:nvPr userDrawn="1"/>
          </p:nvSpPr>
          <p:spPr>
            <a:xfrm>
              <a:off x="0" y="0"/>
              <a:ext cx="8025490" cy="6858000"/>
            </a:xfrm>
            <a:custGeom>
              <a:avLst/>
              <a:gdLst>
                <a:gd name="connsiteX0" fmla="*/ 0 w 8025490"/>
                <a:gd name="connsiteY0" fmla="*/ 0 h 6858000"/>
                <a:gd name="connsiteX1" fmla="*/ 4596490 w 8025490"/>
                <a:gd name="connsiteY1" fmla="*/ 0 h 6858000"/>
                <a:gd name="connsiteX2" fmla="*/ 8025490 w 8025490"/>
                <a:gd name="connsiteY2" fmla="*/ 3429000 h 6858000"/>
                <a:gd name="connsiteX3" fmla="*/ 4596490 w 8025490"/>
                <a:gd name="connsiteY3" fmla="*/ 6858000 h 6858000"/>
                <a:gd name="connsiteX4" fmla="*/ 0 w 8025490"/>
                <a:gd name="connsiteY4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25490" h="6858000">
                  <a:moveTo>
                    <a:pt x="0" y="0"/>
                  </a:moveTo>
                  <a:lnTo>
                    <a:pt x="4596490" y="0"/>
                  </a:lnTo>
                  <a:cubicBezTo>
                    <a:pt x="6490274" y="0"/>
                    <a:pt x="8025490" y="1535216"/>
                    <a:pt x="8025490" y="3429000"/>
                  </a:cubicBezTo>
                  <a:cubicBezTo>
                    <a:pt x="8025490" y="5322784"/>
                    <a:pt x="6490274" y="6858000"/>
                    <a:pt x="4596490" y="6858000"/>
                  </a:cubicBezTo>
                  <a:lnTo>
                    <a:pt x="0" y="685800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89843C7E-5704-7A46-8974-F3BFA42E7310}"/>
                </a:ext>
              </a:extLst>
            </p:cNvPr>
            <p:cNvGrpSpPr/>
            <p:nvPr userDrawn="1"/>
          </p:nvGrpSpPr>
          <p:grpSpPr>
            <a:xfrm rot="16200000">
              <a:off x="8286528" y="2207195"/>
              <a:ext cx="3032351" cy="2443610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0B179973-08D2-EF40-B516-35E75E906394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6C811FF3-E48A-194D-8022-65F8C3A17449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177553"/>
            <a:ext cx="6245912" cy="3269447"/>
          </a:xfrm>
        </p:spPr>
        <p:txBody>
          <a:bodyPr bIns="0"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4" y="3492896"/>
            <a:ext cx="6245912" cy="912850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14DB56B5-5DD7-95E3-52B2-EDC4B3F130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601200" cy="1653371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83235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843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1A0E8D4A-B13C-C7EE-5E27-278124A127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1"/>
            <a:ext cx="12191999" cy="6857999"/>
            <a:chOff x="1" y="1"/>
            <a:chExt cx="12191999" cy="6857999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rot="5400000" flipH="1">
              <a:off x="1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69008"/>
            <a:ext cx="9779183" cy="1706563"/>
          </a:xfrm>
        </p:spPr>
        <p:txBody>
          <a:bodyPr anchor="b">
            <a:noAutofit/>
          </a:bodyPr>
          <a:lstStyle>
            <a:lvl1pPr>
              <a:defRPr sz="42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26B296A-EB6A-9BE9-E813-B15C46524F4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1167493" y="2023984"/>
            <a:ext cx="4663440" cy="3332832"/>
          </a:xfrm>
        </p:spPr>
        <p:txBody>
          <a:bodyPr>
            <a:normAutofit/>
          </a:bodyPr>
          <a:lstStyle>
            <a:lvl1pPr marL="530352" indent="-530352">
              <a:spcBef>
                <a:spcPts val="1000"/>
              </a:spcBef>
              <a:buFont typeface="+mj-lt"/>
              <a:buAutoNum type="arabicPeriod"/>
              <a:defRPr sz="2000">
                <a:solidFill>
                  <a:schemeClr val="bg1"/>
                </a:solidFill>
                <a:latin typeface="+mn-lt"/>
              </a:defRPr>
            </a:lvl1pPr>
            <a:lvl2pPr marL="1097280" indent="-530352">
              <a:spcBef>
                <a:spcPts val="1000"/>
              </a:spcBef>
              <a:buFont typeface="+mj-lt"/>
              <a:buAutoNum type="alphaLcPeriod"/>
              <a:defRPr sz="2000">
                <a:solidFill>
                  <a:schemeClr val="bg1"/>
                </a:solidFill>
                <a:latin typeface="+mn-lt"/>
              </a:defRPr>
            </a:lvl2pPr>
            <a:lvl3pPr marL="1645920" indent="-530352">
              <a:spcBef>
                <a:spcPts val="1000"/>
              </a:spcBef>
              <a:buFont typeface="+mj-lt"/>
              <a:buAutoNum type="arabicParenR"/>
              <a:defRPr sz="2000">
                <a:solidFill>
                  <a:schemeClr val="bg1"/>
                </a:solidFill>
                <a:latin typeface="+mn-lt"/>
              </a:defRPr>
            </a:lvl3pPr>
            <a:lvl4pPr marL="1920240" indent="-530352">
              <a:spcBef>
                <a:spcPts val="1000"/>
              </a:spcBef>
              <a:buFont typeface="+mj-lt"/>
              <a:buAutoNum type="alphaLcParenR"/>
              <a:defRPr sz="2000">
                <a:solidFill>
                  <a:schemeClr val="bg1"/>
                </a:solidFill>
                <a:latin typeface="+mn-lt"/>
              </a:defRPr>
            </a:lvl4pPr>
            <a:lvl5pPr marL="2560320" indent="-514350">
              <a:spcBef>
                <a:spcPts val="1000"/>
              </a:spcBef>
              <a:buFont typeface="+mj-lt"/>
              <a:buAutoNum type="romanLcPeriod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435B7D5-E7F8-1267-8942-3C97BE836B98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283235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42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4832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78AD52EA-B01E-8D38-D87A-BF7EB5B58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192001" cy="6864796"/>
            <a:chOff x="0" y="-1"/>
            <a:chExt cx="12192001" cy="686479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AC79249-FDC0-364D-A734-AE1DE1605D28}"/>
                </a:ext>
              </a:extLst>
            </p:cNvPr>
            <p:cNvSpPr/>
            <p:nvPr userDrawn="1"/>
          </p:nvSpPr>
          <p:spPr>
            <a:xfrm>
              <a:off x="8264426" y="0"/>
              <a:ext cx="3927574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3685939"/>
              <a:ext cx="3927573" cy="3178856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39563C76-BC00-DE47-88F5-C24D3CE3325A}"/>
                </a:ext>
              </a:extLst>
            </p:cNvPr>
            <p:cNvSpPr/>
            <p:nvPr userDrawn="1"/>
          </p:nvSpPr>
          <p:spPr>
            <a:xfrm>
              <a:off x="10228214" y="-1"/>
              <a:ext cx="1963787" cy="3178856"/>
            </a:xfrm>
            <a:custGeom>
              <a:avLst/>
              <a:gdLst>
                <a:gd name="connsiteX0" fmla="*/ 0 w 1963787"/>
                <a:gd name="connsiteY0" fmla="*/ 0 h 3178856"/>
                <a:gd name="connsiteX1" fmla="*/ 1963787 w 1963787"/>
                <a:gd name="connsiteY1" fmla="*/ 0 h 3178856"/>
                <a:gd name="connsiteX2" fmla="*/ 1963787 w 1963787"/>
                <a:gd name="connsiteY2" fmla="*/ 1967129 h 3178856"/>
                <a:gd name="connsiteX3" fmla="*/ 1963787 w 1963787"/>
                <a:gd name="connsiteY3" fmla="*/ 2349671 h 3178856"/>
                <a:gd name="connsiteX4" fmla="*/ 1963787 w 1963787"/>
                <a:gd name="connsiteY4" fmla="*/ 3178856 h 3178856"/>
                <a:gd name="connsiteX5" fmla="*/ 1963753 w 1963787"/>
                <a:gd name="connsiteY5" fmla="*/ 3178856 h 3178856"/>
                <a:gd name="connsiteX6" fmla="*/ 1763002 w 1963787"/>
                <a:gd name="connsiteY6" fmla="*/ 3168629 h 3178856"/>
                <a:gd name="connsiteX7" fmla="*/ 0 w 1963787"/>
                <a:gd name="connsiteY7" fmla="*/ 1197921 h 3178856"/>
                <a:gd name="connsiteX8" fmla="*/ 0 w 1963787"/>
                <a:gd name="connsiteY8" fmla="*/ 1039961 h 3178856"/>
                <a:gd name="connsiteX9" fmla="*/ 0 w 1963787"/>
                <a:gd name="connsiteY9" fmla="*/ 0 h 3178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63787" h="3178856">
                  <a:moveTo>
                    <a:pt x="0" y="0"/>
                  </a:moveTo>
                  <a:lnTo>
                    <a:pt x="1963787" y="0"/>
                  </a:lnTo>
                  <a:lnTo>
                    <a:pt x="1963787" y="1967129"/>
                  </a:lnTo>
                  <a:lnTo>
                    <a:pt x="1963787" y="2349671"/>
                  </a:lnTo>
                  <a:lnTo>
                    <a:pt x="1963787" y="3178856"/>
                  </a:lnTo>
                  <a:lnTo>
                    <a:pt x="1963753" y="3178856"/>
                  </a:lnTo>
                  <a:lnTo>
                    <a:pt x="1763002" y="3168629"/>
                  </a:lnTo>
                  <a:cubicBezTo>
                    <a:pt x="772749" y="3067186"/>
                    <a:pt x="0" y="2223585"/>
                    <a:pt x="0" y="1197921"/>
                  </a:cubicBezTo>
                  <a:lnTo>
                    <a:pt x="0" y="1039961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252549"/>
            <a:ext cx="6220278" cy="3262811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3" y="3685939"/>
            <a:ext cx="6220277" cy="2919512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59" r:id="rId4"/>
    <p:sldLayoutId id="2147483668" r:id="rId5"/>
    <p:sldLayoutId id="2147483669" r:id="rId6"/>
    <p:sldLayoutId id="2147483661" r:id="rId7"/>
    <p:sldLayoutId id="2147483666" r:id="rId8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232913"/>
            <a:ext cx="7096933" cy="3830130"/>
          </a:xfrm>
        </p:spPr>
        <p:txBody>
          <a:bodyPr/>
          <a:lstStyle/>
          <a:p>
            <a:r>
              <a:rPr lang="en-US" dirty="0"/>
              <a:t>W-2 Form</a:t>
            </a:r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864" y="102021"/>
            <a:ext cx="9779183" cy="1744415"/>
          </a:xfrm>
        </p:spPr>
        <p:txBody>
          <a:bodyPr/>
          <a:lstStyle/>
          <a:p>
            <a:r>
              <a:rPr lang="en-US" dirty="0"/>
              <a:t>General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864" y="1910281"/>
            <a:ext cx="10185128" cy="351274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An annual Tax Reporting form must be completed and provided to every employee by January 31</a:t>
            </a:r>
            <a:r>
              <a:rPr lang="en-US" baseline="30000" dirty="0"/>
              <a:t>st</a:t>
            </a:r>
          </a:p>
          <a:p>
            <a:r>
              <a:rPr lang="en-US" dirty="0"/>
              <a:t>All of the W-2 forms are “attached” to an Annual Tax Summary Report (W-3 Form) that are all filed with the Social Security Administration no later than January 31</a:t>
            </a:r>
            <a:r>
              <a:rPr lang="en-US" baseline="30000" dirty="0"/>
              <a:t>st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56487-8DE6-F481-F57C-0B211E470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Clergy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CD33B5C-E9BE-045A-0D9C-DA6A57BFC9C0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2108878"/>
              </p:ext>
            </p:extLst>
          </p:nvPr>
        </p:nvGraphicFramePr>
        <p:xfrm>
          <a:off x="3558231" y="479834"/>
          <a:ext cx="4843385" cy="62677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5829120" imgH="7543640" progId="Acrobat.Document.DC">
                  <p:embed/>
                </p:oleObj>
              </mc:Choice>
              <mc:Fallback>
                <p:oleObj name="Acrobat Document" r:id="rId2" imgW="5829120" imgH="7543640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558231" y="479834"/>
                        <a:ext cx="4843385" cy="62677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4524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B8E21-3649-D3A8-F5B0-5C859EC51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Non-Clergy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8F1F757-A30E-13E2-8A17-ACD518818C5D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5354004"/>
              </p:ext>
            </p:extLst>
          </p:nvPr>
        </p:nvGraphicFramePr>
        <p:xfrm>
          <a:off x="4904509" y="175491"/>
          <a:ext cx="4802909" cy="609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5829120" imgH="7543640" progId="Acrobat.Document.DC">
                  <p:embed/>
                </p:oleObj>
              </mc:Choice>
              <mc:Fallback>
                <p:oleObj name="Acrobat Document" r:id="rId2" imgW="5829120" imgH="7543640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904509" y="175491"/>
                        <a:ext cx="4802909" cy="609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093159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45331398_Win32_SL_V13" id="{C59E605D-C281-4A06-BDA0-E97A35AC3AA8}" vid="{25D1D206-DA25-4050-926A-BD6D3A1B506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1E98C35-9ECE-4425-BCBA-00E118C705CE}">
  <ds:schemaRefs>
    <ds:schemaRef ds:uri="http://schemas.microsoft.com/office/2006/metadata/properties"/>
    <ds:schemaRef ds:uri="230e9df3-be65-4c73-a93b-d1236ebd677e"/>
    <ds:schemaRef ds:uri="http://schemas.microsoft.com/office/2006/documentManagement/types"/>
    <ds:schemaRef ds:uri="71af3243-3dd4-4a8d-8c0d-dd76da1f02a5"/>
    <ds:schemaRef ds:uri="http://purl.org/dc/dcmitype/"/>
    <ds:schemaRef ds:uri="http://purl.org/dc/terms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16c05727-aa75-4e4a-9b5f-8a80a1165891"/>
    <ds:schemaRef ds:uri="http://schemas.microsoft.com/sharepoint/v3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45A8381C-73EB-48EA-B45F-7B7C8C7DF40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A6A711-2C3F-4EC0-B88B-62D7408511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{C8E3239E-352E-49C3-8872-FE7EBA0E111C}TF0e83fa2d-9a66-4e5e-9e82-acc620be7a498e277179_win32-f234380521c6</Template>
  <TotalTime>64</TotalTime>
  <Words>58</Words>
  <Application>Microsoft Office PowerPoint</Application>
  <PresentationFormat>Widescreen</PresentationFormat>
  <Paragraphs>8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Tenorite</vt:lpstr>
      <vt:lpstr>Custom</vt:lpstr>
      <vt:lpstr>Adobe Acrobat Document</vt:lpstr>
      <vt:lpstr>W-2 Form</vt:lpstr>
      <vt:lpstr>General Requirements</vt:lpstr>
      <vt:lpstr>Clergy</vt:lpstr>
      <vt:lpstr>Non-Clergy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Jim Rowley</dc:creator>
  <cp:lastModifiedBy>Susan Ranous</cp:lastModifiedBy>
  <cp:revision>3</cp:revision>
  <dcterms:created xsi:type="dcterms:W3CDTF">2025-06-30T17:41:44Z</dcterms:created>
  <dcterms:modified xsi:type="dcterms:W3CDTF">2025-07-12T18:38:57Z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