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73" r:id="rId7"/>
    <p:sldId id="270" r:id="rId8"/>
    <p:sldId id="262" r:id="rId9"/>
    <p:sldId id="263" r:id="rId10"/>
    <p:sldId id="264" r:id="rId11"/>
    <p:sldId id="265" r:id="rId12"/>
    <p:sldId id="266" r:id="rId13"/>
    <p:sldId id="267" r:id="rId14"/>
    <p:sldId id="268" r:id="rId15"/>
    <p:sldId id="269"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C79F0C-7DF0-4D50-BCC6-A6EBF6CC937F}" v="24" dt="2025-09-20T23:30:02.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64" d="100"/>
          <a:sy n="64" d="100"/>
        </p:scale>
        <p:origin x="112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Rutenber" userId="2e66e06f5e0b3727" providerId="LiveId" clId="{55990977-4B1E-4B33-A5DF-3D18053F6862}"/>
    <pc:docChg chg="undo custSel addSld delSld modSld sldOrd">
      <pc:chgData name="Nancy Rutenber" userId="2e66e06f5e0b3727" providerId="LiveId" clId="{55990977-4B1E-4B33-A5DF-3D18053F6862}" dt="2025-09-20T23:30:34.056" v="545" actId="122"/>
      <pc:docMkLst>
        <pc:docMk/>
      </pc:docMkLst>
      <pc:sldChg chg="modSp mod">
        <pc:chgData name="Nancy Rutenber" userId="2e66e06f5e0b3727" providerId="LiveId" clId="{55990977-4B1E-4B33-A5DF-3D18053F6862}" dt="2025-09-20T22:30:42.094" v="140" actId="113"/>
        <pc:sldMkLst>
          <pc:docMk/>
          <pc:sldMk cId="2214322797" sldId="257"/>
        </pc:sldMkLst>
        <pc:spChg chg="mod">
          <ac:chgData name="Nancy Rutenber" userId="2e66e06f5e0b3727" providerId="LiveId" clId="{55990977-4B1E-4B33-A5DF-3D18053F6862}" dt="2025-09-20T22:30:42.094" v="140" actId="113"/>
          <ac:spMkLst>
            <pc:docMk/>
            <pc:sldMk cId="2214322797" sldId="257"/>
            <ac:spMk id="2" creationId="{7B458150-1B47-4C1D-B53A-5C43A581B0D4}"/>
          </ac:spMkLst>
        </pc:spChg>
      </pc:sldChg>
      <pc:sldChg chg="modSp mod">
        <pc:chgData name="Nancy Rutenber" userId="2e66e06f5e0b3727" providerId="LiveId" clId="{55990977-4B1E-4B33-A5DF-3D18053F6862}" dt="2025-09-20T23:23:00.561" v="533" actId="20577"/>
        <pc:sldMkLst>
          <pc:docMk/>
          <pc:sldMk cId="3521107519" sldId="258"/>
        </pc:sldMkLst>
        <pc:spChg chg="mod">
          <ac:chgData name="Nancy Rutenber" userId="2e66e06f5e0b3727" providerId="LiveId" clId="{55990977-4B1E-4B33-A5DF-3D18053F6862}" dt="2025-09-20T23:23:00.561" v="533" actId="20577"/>
          <ac:spMkLst>
            <pc:docMk/>
            <pc:sldMk cId="3521107519" sldId="258"/>
            <ac:spMk id="2" creationId="{0C302323-229A-4740-8210-7A3BEBFB69B2}"/>
          </ac:spMkLst>
        </pc:spChg>
      </pc:sldChg>
      <pc:sldChg chg="modSp mod">
        <pc:chgData name="Nancy Rutenber" userId="2e66e06f5e0b3727" providerId="LiveId" clId="{55990977-4B1E-4B33-A5DF-3D18053F6862}" dt="2025-09-20T23:25:53.832" v="540" actId="255"/>
        <pc:sldMkLst>
          <pc:docMk/>
          <pc:sldMk cId="2278011608" sldId="260"/>
        </pc:sldMkLst>
        <pc:spChg chg="mod">
          <ac:chgData name="Nancy Rutenber" userId="2e66e06f5e0b3727" providerId="LiveId" clId="{55990977-4B1E-4B33-A5DF-3D18053F6862}" dt="2025-09-20T23:25:53.832" v="540" actId="255"/>
          <ac:spMkLst>
            <pc:docMk/>
            <pc:sldMk cId="2278011608" sldId="260"/>
            <ac:spMk id="4" creationId="{A9F6108A-983F-460A-8842-8E355EE51AB1}"/>
          </ac:spMkLst>
        </pc:spChg>
      </pc:sldChg>
      <pc:sldChg chg="modSp mod">
        <pc:chgData name="Nancy Rutenber" userId="2e66e06f5e0b3727" providerId="LiveId" clId="{55990977-4B1E-4B33-A5DF-3D18053F6862}" dt="2025-09-20T23:30:34.056" v="545" actId="122"/>
        <pc:sldMkLst>
          <pc:docMk/>
          <pc:sldMk cId="2138355208" sldId="261"/>
        </pc:sldMkLst>
        <pc:spChg chg="mod">
          <ac:chgData name="Nancy Rutenber" userId="2e66e06f5e0b3727" providerId="LiveId" clId="{55990977-4B1E-4B33-A5DF-3D18053F6862}" dt="2025-09-20T23:30:34.056" v="545" actId="122"/>
          <ac:spMkLst>
            <pc:docMk/>
            <pc:sldMk cId="2138355208" sldId="261"/>
            <ac:spMk id="2" creationId="{610D9410-85BD-42B1-AB16-BFE38A80ED20}"/>
          </ac:spMkLst>
        </pc:spChg>
        <pc:spChg chg="mod">
          <ac:chgData name="Nancy Rutenber" userId="2e66e06f5e0b3727" providerId="LiveId" clId="{55990977-4B1E-4B33-A5DF-3D18053F6862}" dt="2025-09-20T23:27:02.048" v="541" actId="114"/>
          <ac:spMkLst>
            <pc:docMk/>
            <pc:sldMk cId="2138355208" sldId="261"/>
            <ac:spMk id="4" creationId="{8E26616B-7E74-4AF5-AD7A-489F0FAF4917}"/>
          </ac:spMkLst>
        </pc:spChg>
        <pc:picChg chg="mod">
          <ac:chgData name="Nancy Rutenber" userId="2e66e06f5e0b3727" providerId="LiveId" clId="{55990977-4B1E-4B33-A5DF-3D18053F6862}" dt="2025-09-20T23:30:02.282" v="544" actId="14826"/>
          <ac:picMkLst>
            <pc:docMk/>
            <pc:sldMk cId="2138355208" sldId="261"/>
            <ac:picMk id="9" creationId="{15977825-8624-400C-B616-9107F2874DE7}"/>
          </ac:picMkLst>
        </pc:picChg>
      </pc:sldChg>
      <pc:sldChg chg="modSp mod">
        <pc:chgData name="Nancy Rutenber" userId="2e66e06f5e0b3727" providerId="LiveId" clId="{55990977-4B1E-4B33-A5DF-3D18053F6862}" dt="2025-09-20T23:11:25.147" v="505" actId="14100"/>
        <pc:sldMkLst>
          <pc:docMk/>
          <pc:sldMk cId="1026549373" sldId="262"/>
        </pc:sldMkLst>
        <pc:spChg chg="mod">
          <ac:chgData name="Nancy Rutenber" userId="2e66e06f5e0b3727" providerId="LiveId" clId="{55990977-4B1E-4B33-A5DF-3D18053F6862}" dt="2025-09-20T23:11:25.147" v="505" actId="14100"/>
          <ac:spMkLst>
            <pc:docMk/>
            <pc:sldMk cId="1026549373" sldId="262"/>
            <ac:spMk id="4" creationId="{9A52495E-46FE-4850-B791-E4DDFC7FC160}"/>
          </ac:spMkLst>
        </pc:spChg>
      </pc:sldChg>
      <pc:sldChg chg="modSp mod">
        <pc:chgData name="Nancy Rutenber" userId="2e66e06f5e0b3727" providerId="LiveId" clId="{55990977-4B1E-4B33-A5DF-3D18053F6862}" dt="2025-09-20T23:17:07.899" v="517" actId="255"/>
        <pc:sldMkLst>
          <pc:docMk/>
          <pc:sldMk cId="561601803" sldId="264"/>
        </pc:sldMkLst>
        <pc:spChg chg="mod">
          <ac:chgData name="Nancy Rutenber" userId="2e66e06f5e0b3727" providerId="LiveId" clId="{55990977-4B1E-4B33-A5DF-3D18053F6862}" dt="2025-09-20T23:17:07.899" v="517" actId="255"/>
          <ac:spMkLst>
            <pc:docMk/>
            <pc:sldMk cId="561601803" sldId="264"/>
            <ac:spMk id="2" creationId="{49CF20E2-7C05-47C1-B74A-C8E60936EC60}"/>
          </ac:spMkLst>
        </pc:spChg>
      </pc:sldChg>
      <pc:sldChg chg="modSp mod">
        <pc:chgData name="Nancy Rutenber" userId="2e66e06f5e0b3727" providerId="LiveId" clId="{55990977-4B1E-4B33-A5DF-3D18053F6862}" dt="2025-09-20T23:19:42.258" v="524" actId="255"/>
        <pc:sldMkLst>
          <pc:docMk/>
          <pc:sldMk cId="1229586356" sldId="265"/>
        </pc:sldMkLst>
        <pc:spChg chg="mod">
          <ac:chgData name="Nancy Rutenber" userId="2e66e06f5e0b3727" providerId="LiveId" clId="{55990977-4B1E-4B33-A5DF-3D18053F6862}" dt="2025-09-20T23:19:42.258" v="524" actId="255"/>
          <ac:spMkLst>
            <pc:docMk/>
            <pc:sldMk cId="1229586356" sldId="265"/>
            <ac:spMk id="4" creationId="{0C9F14A0-100F-498B-9752-3E383A7422FE}"/>
          </ac:spMkLst>
        </pc:spChg>
      </pc:sldChg>
      <pc:sldChg chg="modSp mod">
        <pc:chgData name="Nancy Rutenber" userId="2e66e06f5e0b3727" providerId="LiveId" clId="{55990977-4B1E-4B33-A5DF-3D18053F6862}" dt="2025-09-20T23:20:39.981" v="526" actId="14100"/>
        <pc:sldMkLst>
          <pc:docMk/>
          <pc:sldMk cId="1928090524" sldId="268"/>
        </pc:sldMkLst>
        <pc:picChg chg="mod">
          <ac:chgData name="Nancy Rutenber" userId="2e66e06f5e0b3727" providerId="LiveId" clId="{55990977-4B1E-4B33-A5DF-3D18053F6862}" dt="2025-09-20T23:20:39.981" v="526" actId="14100"/>
          <ac:picMkLst>
            <pc:docMk/>
            <pc:sldMk cId="1928090524" sldId="268"/>
            <ac:picMk id="6" creationId="{6FA24CB9-E7E9-47FC-A973-75125CB7A238}"/>
          </ac:picMkLst>
        </pc:picChg>
      </pc:sldChg>
      <pc:sldChg chg="addSp delSp modSp mod modClrScheme delDesignElem chgLayout">
        <pc:chgData name="Nancy Rutenber" userId="2e66e06f5e0b3727" providerId="LiveId" clId="{55990977-4B1E-4B33-A5DF-3D18053F6862}" dt="2025-09-20T22:52:12.646" v="223" actId="700"/>
        <pc:sldMkLst>
          <pc:docMk/>
          <pc:sldMk cId="1585339518" sldId="270"/>
        </pc:sldMkLst>
        <pc:spChg chg="mod ord">
          <ac:chgData name="Nancy Rutenber" userId="2e66e06f5e0b3727" providerId="LiveId" clId="{55990977-4B1E-4B33-A5DF-3D18053F6862}" dt="2025-09-20T22:52:12.646" v="223" actId="700"/>
          <ac:spMkLst>
            <pc:docMk/>
            <pc:sldMk cId="1585339518" sldId="270"/>
            <ac:spMk id="2" creationId="{B5E77042-E8A2-4569-8489-BEC3BCADBA7D}"/>
          </ac:spMkLst>
        </pc:spChg>
        <pc:spChg chg="mod ord">
          <ac:chgData name="Nancy Rutenber" userId="2e66e06f5e0b3727" providerId="LiveId" clId="{55990977-4B1E-4B33-A5DF-3D18053F6862}" dt="2025-09-20T22:52:12.646" v="223" actId="700"/>
          <ac:spMkLst>
            <pc:docMk/>
            <pc:sldMk cId="1585339518" sldId="270"/>
            <ac:spMk id="4" creationId="{3535DFBC-CF53-4ADA-BD6E-F54861292498}"/>
          </ac:spMkLst>
        </pc:spChg>
        <pc:spChg chg="add del">
          <ac:chgData name="Nancy Rutenber" userId="2e66e06f5e0b3727" providerId="LiveId" clId="{55990977-4B1E-4B33-A5DF-3D18053F6862}" dt="2025-09-20T22:52:12.646" v="223" actId="700"/>
          <ac:spMkLst>
            <pc:docMk/>
            <pc:sldMk cId="1585339518" sldId="270"/>
            <ac:spMk id="39" creationId="{1996130F-9AB5-4DE9-8574-3AF891C5C172}"/>
          </ac:spMkLst>
        </pc:spChg>
        <pc:spChg chg="add del">
          <ac:chgData name="Nancy Rutenber" userId="2e66e06f5e0b3727" providerId="LiveId" clId="{55990977-4B1E-4B33-A5DF-3D18053F6862}" dt="2025-09-20T22:52:12.646" v="223" actId="700"/>
          <ac:spMkLst>
            <pc:docMk/>
            <pc:sldMk cId="1585339518" sldId="270"/>
            <ac:spMk id="41" creationId="{7326F4E6-9131-42DA-97B2-0BA8D1E258AD}"/>
          </ac:spMkLst>
        </pc:spChg>
        <pc:grpChg chg="add del">
          <ac:chgData name="Nancy Rutenber" userId="2e66e06f5e0b3727" providerId="LiveId" clId="{55990977-4B1E-4B33-A5DF-3D18053F6862}" dt="2025-09-20T22:52:12.646" v="223" actId="700"/>
          <ac:grpSpMkLst>
            <pc:docMk/>
            <pc:sldMk cId="1585339518" sldId="270"/>
            <ac:grpSpMk id="11" creationId="{166BF9EE-F7AC-4FA5-AC7E-001B3A642F75}"/>
          </ac:grpSpMkLst>
        </pc:grpChg>
        <pc:grpChg chg="add del">
          <ac:chgData name="Nancy Rutenber" userId="2e66e06f5e0b3727" providerId="LiveId" clId="{55990977-4B1E-4B33-A5DF-3D18053F6862}" dt="2025-09-20T22:52:12.646" v="223" actId="700"/>
          <ac:grpSpMkLst>
            <pc:docMk/>
            <pc:sldMk cId="1585339518" sldId="270"/>
            <ac:grpSpMk id="25" creationId="{E312DBA5-56D8-42B2-BA94-28168C2A6703}"/>
          </ac:grpSpMkLst>
        </pc:grpChg>
        <pc:picChg chg="mod ord">
          <ac:chgData name="Nancy Rutenber" userId="2e66e06f5e0b3727" providerId="LiveId" clId="{55990977-4B1E-4B33-A5DF-3D18053F6862}" dt="2025-09-20T22:52:12.646" v="223" actId="700"/>
          <ac:picMkLst>
            <pc:docMk/>
            <pc:sldMk cId="1585339518" sldId="270"/>
            <ac:picMk id="6" creationId="{3DB18104-B9C9-46B5-A6F0-9E3F97260161}"/>
          </ac:picMkLst>
        </pc:picChg>
      </pc:sldChg>
      <pc:sldChg chg="modSp mod">
        <pc:chgData name="Nancy Rutenber" userId="2e66e06f5e0b3727" providerId="LiveId" clId="{55990977-4B1E-4B33-A5DF-3D18053F6862}" dt="2025-09-20T22:33:16.412" v="155" actId="6549"/>
        <pc:sldMkLst>
          <pc:docMk/>
          <pc:sldMk cId="325225790" sldId="272"/>
        </pc:sldMkLst>
        <pc:spChg chg="mod">
          <ac:chgData name="Nancy Rutenber" userId="2e66e06f5e0b3727" providerId="LiveId" clId="{55990977-4B1E-4B33-A5DF-3D18053F6862}" dt="2025-09-20T22:33:16.412" v="155" actId="6549"/>
          <ac:spMkLst>
            <pc:docMk/>
            <pc:sldMk cId="325225790" sldId="272"/>
            <ac:spMk id="4" creationId="{3198261D-8EC5-459E-BBBB-1DCD22A49D14}"/>
          </ac:spMkLst>
        </pc:spChg>
      </pc:sldChg>
      <pc:sldChg chg="addSp delSp modSp new mod ord setBg">
        <pc:chgData name="Nancy Rutenber" userId="2e66e06f5e0b3727" providerId="LiveId" clId="{55990977-4B1E-4B33-A5DF-3D18053F6862}" dt="2025-09-20T23:14:57.813" v="515" actId="255"/>
        <pc:sldMkLst>
          <pc:docMk/>
          <pc:sldMk cId="1022684028" sldId="273"/>
        </pc:sldMkLst>
        <pc:spChg chg="mod">
          <ac:chgData name="Nancy Rutenber" userId="2e66e06f5e0b3727" providerId="LiveId" clId="{55990977-4B1E-4B33-A5DF-3D18053F6862}" dt="2025-09-20T23:14:57.813" v="515" actId="255"/>
          <ac:spMkLst>
            <pc:docMk/>
            <pc:sldMk cId="1022684028" sldId="273"/>
            <ac:spMk id="2" creationId="{AFE8AE87-8E6E-33C8-1160-D93F4E0AC1E8}"/>
          </ac:spMkLst>
        </pc:spChg>
        <pc:spChg chg="del">
          <ac:chgData name="Nancy Rutenber" userId="2e66e06f5e0b3727" providerId="LiveId" clId="{55990977-4B1E-4B33-A5DF-3D18053F6862}" dt="2025-09-20T22:54:49.395" v="236" actId="931"/>
          <ac:spMkLst>
            <pc:docMk/>
            <pc:sldMk cId="1022684028" sldId="273"/>
            <ac:spMk id="3" creationId="{724E711A-4603-6127-C4FB-6C8C0FF92BBC}"/>
          </ac:spMkLst>
        </pc:spChg>
        <pc:spChg chg="del">
          <ac:chgData name="Nancy Rutenber" userId="2e66e06f5e0b3727" providerId="LiveId" clId="{55990977-4B1E-4B33-A5DF-3D18053F6862}" dt="2025-09-20T23:01:04.303" v="407" actId="931"/>
          <ac:spMkLst>
            <pc:docMk/>
            <pc:sldMk cId="1022684028" sldId="273"/>
            <ac:spMk id="4" creationId="{FEAE8C2C-CA7A-19B7-5ED0-EEAF9F2E824D}"/>
          </ac:spMkLst>
        </pc:spChg>
        <pc:spChg chg="add del">
          <ac:chgData name="Nancy Rutenber" userId="2e66e06f5e0b3727" providerId="LiveId" clId="{55990977-4B1E-4B33-A5DF-3D18053F6862}" dt="2025-09-20T23:07:20.256" v="490" actId="26606"/>
          <ac:spMkLst>
            <pc:docMk/>
            <pc:sldMk cId="1022684028" sldId="273"/>
            <ac:spMk id="12" creationId="{21FAF7BF-C9B7-AC3D-C661-915F5F3EE022}"/>
          </ac:spMkLst>
        </pc:spChg>
        <pc:spChg chg="add del">
          <ac:chgData name="Nancy Rutenber" userId="2e66e06f5e0b3727" providerId="LiveId" clId="{55990977-4B1E-4B33-A5DF-3D18053F6862}" dt="2025-09-20T23:07:20.256" v="490" actId="26606"/>
          <ac:spMkLst>
            <pc:docMk/>
            <pc:sldMk cId="1022684028" sldId="273"/>
            <ac:spMk id="43" creationId="{05C469C2-FE8F-491E-9139-7E7F8BB38179}"/>
          </ac:spMkLst>
        </pc:spChg>
        <pc:spChg chg="add del">
          <ac:chgData name="Nancy Rutenber" userId="2e66e06f5e0b3727" providerId="LiveId" clId="{55990977-4B1E-4B33-A5DF-3D18053F6862}" dt="2025-09-20T23:07:20.256" v="490" actId="26606"/>
          <ac:spMkLst>
            <pc:docMk/>
            <pc:sldMk cId="1022684028" sldId="273"/>
            <ac:spMk id="45" creationId="{0D31E63E-1DE1-4400-9D1A-FA0378B291BD}"/>
          </ac:spMkLst>
        </pc:spChg>
        <pc:spChg chg="add del">
          <ac:chgData name="Nancy Rutenber" userId="2e66e06f5e0b3727" providerId="LiveId" clId="{55990977-4B1E-4B33-A5DF-3D18053F6862}" dt="2025-09-20T23:07:20.256" v="490" actId="26606"/>
          <ac:spMkLst>
            <pc:docMk/>
            <pc:sldMk cId="1022684028" sldId="273"/>
            <ac:spMk id="47" creationId="{0C8B6C4B-A867-4D7E-9851-29BB2D603B96}"/>
          </ac:spMkLst>
        </pc:spChg>
        <pc:spChg chg="add del">
          <ac:chgData name="Nancy Rutenber" userId="2e66e06f5e0b3727" providerId="LiveId" clId="{55990977-4B1E-4B33-A5DF-3D18053F6862}" dt="2025-09-20T23:07:20.256" v="490" actId="26606"/>
          <ac:spMkLst>
            <pc:docMk/>
            <pc:sldMk cId="1022684028" sldId="273"/>
            <ac:spMk id="49" creationId="{470BD5D9-CDC5-465C-9E25-2EB0249FE4C5}"/>
          </ac:spMkLst>
        </pc:spChg>
        <pc:spChg chg="add del">
          <ac:chgData name="Nancy Rutenber" userId="2e66e06f5e0b3727" providerId="LiveId" clId="{55990977-4B1E-4B33-A5DF-3D18053F6862}" dt="2025-09-20T23:07:20.256" v="490" actId="26606"/>
          <ac:spMkLst>
            <pc:docMk/>
            <pc:sldMk cId="1022684028" sldId="273"/>
            <ac:spMk id="51" creationId="{9185F495-8EFA-407B-AAD7-A2F52AE2C3EC}"/>
          </ac:spMkLst>
        </pc:spChg>
        <pc:spChg chg="add del">
          <ac:chgData name="Nancy Rutenber" userId="2e66e06f5e0b3727" providerId="LiveId" clId="{55990977-4B1E-4B33-A5DF-3D18053F6862}" dt="2025-09-20T23:07:38.244" v="492" actId="26606"/>
          <ac:spMkLst>
            <pc:docMk/>
            <pc:sldMk cId="1022684028" sldId="273"/>
            <ac:spMk id="77" creationId="{6D0FFBDB-89D1-4050-8FE5-AFC94C076569}"/>
          </ac:spMkLst>
        </pc:spChg>
        <pc:spChg chg="add del">
          <ac:chgData name="Nancy Rutenber" userId="2e66e06f5e0b3727" providerId="LiveId" clId="{55990977-4B1E-4B33-A5DF-3D18053F6862}" dt="2025-09-20T23:07:38.244" v="492" actId="26606"/>
          <ac:spMkLst>
            <pc:docMk/>
            <pc:sldMk cId="1022684028" sldId="273"/>
            <ac:spMk id="79" creationId="{75823B85-53D1-46E0-BC58-872776B5A1FF}"/>
          </ac:spMkLst>
        </pc:spChg>
        <pc:spChg chg="add del">
          <ac:chgData name="Nancy Rutenber" userId="2e66e06f5e0b3727" providerId="LiveId" clId="{55990977-4B1E-4B33-A5DF-3D18053F6862}" dt="2025-09-20T23:07:38.244" v="492" actId="26606"/>
          <ac:spMkLst>
            <pc:docMk/>
            <pc:sldMk cId="1022684028" sldId="273"/>
            <ac:spMk id="95" creationId="{05C469C2-FE8F-491E-9139-7E7F8BB38179}"/>
          </ac:spMkLst>
        </pc:spChg>
        <pc:spChg chg="add del">
          <ac:chgData name="Nancy Rutenber" userId="2e66e06f5e0b3727" providerId="LiveId" clId="{55990977-4B1E-4B33-A5DF-3D18053F6862}" dt="2025-09-20T23:07:38.244" v="492" actId="26606"/>
          <ac:spMkLst>
            <pc:docMk/>
            <pc:sldMk cId="1022684028" sldId="273"/>
            <ac:spMk id="96" creationId="{0D31E63E-1DE1-4400-9D1A-FA0378B291BD}"/>
          </ac:spMkLst>
        </pc:spChg>
        <pc:spChg chg="add del">
          <ac:chgData name="Nancy Rutenber" userId="2e66e06f5e0b3727" providerId="LiveId" clId="{55990977-4B1E-4B33-A5DF-3D18053F6862}" dt="2025-09-20T23:07:38.244" v="492" actId="26606"/>
          <ac:spMkLst>
            <pc:docMk/>
            <pc:sldMk cId="1022684028" sldId="273"/>
            <ac:spMk id="97" creationId="{A7AF9E2D-8F98-4755-895E-D65689F2A145}"/>
          </ac:spMkLst>
        </pc:spChg>
        <pc:spChg chg="add del">
          <ac:chgData name="Nancy Rutenber" userId="2e66e06f5e0b3727" providerId="LiveId" clId="{55990977-4B1E-4B33-A5DF-3D18053F6862}" dt="2025-09-20T23:07:38.244" v="492" actId="26606"/>
          <ac:spMkLst>
            <pc:docMk/>
            <pc:sldMk cId="1022684028" sldId="273"/>
            <ac:spMk id="100" creationId="{5B5AD472-FA96-F1FE-401E-44F561D93910}"/>
          </ac:spMkLst>
        </pc:spChg>
        <pc:grpChg chg="add del">
          <ac:chgData name="Nancy Rutenber" userId="2e66e06f5e0b3727" providerId="LiveId" clId="{55990977-4B1E-4B33-A5DF-3D18053F6862}" dt="2025-09-20T23:07:20.256" v="490" actId="26606"/>
          <ac:grpSpMkLst>
            <pc:docMk/>
            <pc:sldMk cId="1022684028" sldId="273"/>
            <ac:grpSpMk id="15" creationId="{8D44E099-FC66-4167-A593-8F6FBB5EE0E6}"/>
          </ac:grpSpMkLst>
        </pc:grpChg>
        <pc:grpChg chg="add del">
          <ac:chgData name="Nancy Rutenber" userId="2e66e06f5e0b3727" providerId="LiveId" clId="{55990977-4B1E-4B33-A5DF-3D18053F6862}" dt="2025-09-20T23:07:38.244" v="492" actId="26606"/>
          <ac:grpSpMkLst>
            <pc:docMk/>
            <pc:sldMk cId="1022684028" sldId="273"/>
            <ac:grpSpMk id="98" creationId="{94D3C8C4-8367-4524-B9C5-2B3ACA682C06}"/>
          </ac:grpSpMkLst>
        </pc:grpChg>
        <pc:picChg chg="add mod">
          <ac:chgData name="Nancy Rutenber" userId="2e66e06f5e0b3727" providerId="LiveId" clId="{55990977-4B1E-4B33-A5DF-3D18053F6862}" dt="2025-09-20T23:07:38.244" v="492" actId="26606"/>
          <ac:picMkLst>
            <pc:docMk/>
            <pc:sldMk cId="1022684028" sldId="273"/>
            <ac:picMk id="6" creationId="{0FD99EA8-D434-2870-FEA4-74F9979F44D1}"/>
          </ac:picMkLst>
        </pc:picChg>
        <pc:picChg chg="add mod">
          <ac:chgData name="Nancy Rutenber" userId="2e66e06f5e0b3727" providerId="LiveId" clId="{55990977-4B1E-4B33-A5DF-3D18053F6862}" dt="2025-09-20T23:07:38.244" v="492" actId="26606"/>
          <ac:picMkLst>
            <pc:docMk/>
            <pc:sldMk cId="1022684028" sldId="273"/>
            <ac:picMk id="8" creationId="{1CF670D0-5058-A378-F9E4-276F33DC25BA}"/>
          </ac:picMkLst>
        </pc:picChg>
      </pc:sldChg>
      <pc:sldChg chg="new del">
        <pc:chgData name="Nancy Rutenber" userId="2e66e06f5e0b3727" providerId="LiveId" clId="{55990977-4B1E-4B33-A5DF-3D18053F6862}" dt="2025-09-20T22:51:37.345" v="219" actId="680"/>
        <pc:sldMkLst>
          <pc:docMk/>
          <pc:sldMk cId="2618406350" sldId="27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9/20/2025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4rvhs.org/woolchur.html"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gcah.org/resources/becoming-a-historic-sit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gcah.org/resources/directories/register-of-united-methodist-historic-sites/" TargetMode="External"/><Relationship Id="rId2" Type="http://schemas.openxmlformats.org/officeDocument/2006/relationships/hyperlink" Target="https://umhistoryhub.teachable.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archive.org/details/historyofmethodi00hilliala/page/50/mode/2up" TargetMode="External"/><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67546D-75F2-4DC3-923D-C6BE83DDC088}"/>
              </a:ext>
            </a:extLst>
          </p:cNvPr>
          <p:cNvSpPr>
            <a:spLocks noGrp="1"/>
          </p:cNvSpPr>
          <p:nvPr>
            <p:ph type="ctrTitle"/>
          </p:nvPr>
        </p:nvSpPr>
        <p:spPr/>
        <p:txBody>
          <a:bodyPr/>
          <a:lstStyle/>
          <a:p>
            <a:r>
              <a:rPr lang="en-US" b="1" dirty="0"/>
              <a:t>UMC Historic Sites</a:t>
            </a:r>
          </a:p>
        </p:txBody>
      </p:sp>
      <p:sp>
        <p:nvSpPr>
          <p:cNvPr id="5" name="Subtitle 4">
            <a:extLst>
              <a:ext uri="{FF2B5EF4-FFF2-40B4-BE49-F238E27FC236}">
                <a16:creationId xmlns:a16="http://schemas.microsoft.com/office/drawing/2014/main" id="{E6C44DAB-67FC-4FE7-BCC4-526C746DFD79}"/>
              </a:ext>
            </a:extLst>
          </p:cNvPr>
          <p:cNvSpPr>
            <a:spLocks noGrp="1"/>
          </p:cNvSpPr>
          <p:nvPr>
            <p:ph type="subTitle" idx="1"/>
          </p:nvPr>
        </p:nvSpPr>
        <p:spPr/>
        <p:txBody>
          <a:bodyPr>
            <a:normAutofit/>
          </a:bodyPr>
          <a:lstStyle/>
          <a:p>
            <a:r>
              <a:rPr lang="en-US" sz="2400" b="1" dirty="0"/>
              <a:t>Connected to Upper New York Conference</a:t>
            </a:r>
          </a:p>
        </p:txBody>
      </p:sp>
    </p:spTree>
    <p:extLst>
      <p:ext uri="{BB962C8B-B14F-4D97-AF65-F5344CB8AC3E}">
        <p14:creationId xmlns:p14="http://schemas.microsoft.com/office/powerpoint/2010/main" val="3893529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8" name="Group 12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2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2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2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2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2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3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3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3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3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19" name="Group 13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3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3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3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4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4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4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4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4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4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4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4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20" name="Rectangle 14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4"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2" name="Title 1">
            <a:extLst>
              <a:ext uri="{FF2B5EF4-FFF2-40B4-BE49-F238E27FC236}">
                <a16:creationId xmlns:a16="http://schemas.microsoft.com/office/drawing/2014/main" id="{49CF20E2-7C05-47C1-B74A-C8E60936EC60}"/>
              </a:ext>
            </a:extLst>
          </p:cNvPr>
          <p:cNvSpPr>
            <a:spLocks noGrp="1"/>
          </p:cNvSpPr>
          <p:nvPr>
            <p:ph type="title"/>
          </p:nvPr>
        </p:nvSpPr>
        <p:spPr>
          <a:xfrm>
            <a:off x="2592926" y="624110"/>
            <a:ext cx="4790008" cy="1280890"/>
          </a:xfrm>
        </p:spPr>
        <p:txBody>
          <a:bodyPr vert="horz" lIns="91440" tIns="45720" rIns="91440" bIns="45720" rtlCol="0" anchor="t">
            <a:normAutofit fontScale="90000"/>
          </a:bodyPr>
          <a:lstStyle/>
          <a:p>
            <a:pPr>
              <a:lnSpc>
                <a:spcPct val="90000"/>
              </a:lnSpc>
            </a:pPr>
            <a:r>
              <a:rPr lang="en-US" sz="2700" b="1" dirty="0"/>
              <a:t>Sauquoit Valley U.M. Church</a:t>
            </a:r>
            <a:r>
              <a:rPr lang="en-US" sz="2200" b="1" dirty="0"/>
              <a:t>,</a:t>
            </a:r>
            <a:r>
              <a:rPr lang="en-US" sz="1800" b="1" dirty="0"/>
              <a:t> 		</a:t>
            </a:r>
            <a:r>
              <a:rPr lang="en-US" sz="2000" b="1" dirty="0"/>
              <a:t>Sauquoit, NY (411)</a:t>
            </a:r>
            <a:r>
              <a:rPr lang="en-US" sz="2000" dirty="0"/>
              <a:t> </a:t>
            </a:r>
            <a:br>
              <a:rPr lang="en-US" sz="2000" dirty="0"/>
            </a:br>
            <a:br>
              <a:rPr lang="en-US" sz="1700" dirty="0"/>
            </a:br>
            <a:r>
              <a:rPr lang="en-US" sz="1700" b="1" dirty="0"/>
              <a:t>Mohawk District (Oneida County)</a:t>
            </a:r>
            <a:br>
              <a:rPr lang="en-US" sz="1700" b="1" dirty="0"/>
            </a:br>
            <a:endParaRPr lang="en-US" sz="1700" b="1" dirty="0"/>
          </a:p>
        </p:txBody>
      </p:sp>
      <p:sp>
        <p:nvSpPr>
          <p:cNvPr id="4" name="Text Placeholder 3">
            <a:extLst>
              <a:ext uri="{FF2B5EF4-FFF2-40B4-BE49-F238E27FC236}">
                <a16:creationId xmlns:a16="http://schemas.microsoft.com/office/drawing/2014/main" id="{48DA5DA5-C646-467B-8915-F9CB06A3DB03}"/>
              </a:ext>
            </a:extLst>
          </p:cNvPr>
          <p:cNvSpPr>
            <a:spLocks noGrp="1"/>
          </p:cNvSpPr>
          <p:nvPr>
            <p:ph type="body" sz="half" idx="2"/>
          </p:nvPr>
        </p:nvSpPr>
        <p:spPr>
          <a:xfrm>
            <a:off x="2589213" y="2040467"/>
            <a:ext cx="4802188" cy="3870755"/>
          </a:xfrm>
        </p:spPr>
        <p:txBody>
          <a:bodyPr vert="horz" lIns="91440" tIns="45720" rIns="91440" bIns="45720" rtlCol="0">
            <a:normAutofit/>
          </a:bodyPr>
          <a:lstStyle/>
          <a:p>
            <a:pPr>
              <a:buFont typeface="Wingdings 3" charset="2"/>
              <a:buChar char=""/>
            </a:pPr>
            <a:r>
              <a:rPr lang="en-US" sz="1600" b="1" dirty="0"/>
              <a:t>In 1801, a deed conveyed one acre to the Methodist Episcopal Church, and the church was built at a cost of $950.  The present brick church (which includes the cornerstone from the old church) replaced the original wood frame one in 1842.  </a:t>
            </a:r>
          </a:p>
          <a:p>
            <a:pPr>
              <a:buFont typeface="Wingdings 3" charset="2"/>
              <a:buChar char=""/>
            </a:pPr>
            <a:r>
              <a:rPr lang="en-US" sz="1600" b="1" dirty="0"/>
              <a:t>A burying ground originally occupied the church yard but was moved about one-half mile eastward.  The old church was moved next door and used as the Sauquoit Academy.   </a:t>
            </a:r>
          </a:p>
          <a:p>
            <a:pPr>
              <a:buFont typeface="Wingdings 3" charset="2"/>
              <a:buChar char=""/>
            </a:pPr>
            <a:r>
              <a:rPr lang="en-US" sz="1600" b="1" dirty="0"/>
              <a:t>In 1995 the Sauquoit church was renamed the Sauquoit Valley United Methodist Church when it merged with the </a:t>
            </a:r>
            <a:r>
              <a:rPr lang="en-US" sz="1600" b="1" dirty="0" err="1"/>
              <a:t>Willowvale</a:t>
            </a:r>
            <a:r>
              <a:rPr lang="en-US" sz="1600" b="1" dirty="0"/>
              <a:t> United Methodist Church in </a:t>
            </a:r>
            <a:r>
              <a:rPr lang="en-US" sz="1600" b="1" dirty="0" err="1"/>
              <a:t>Chadwicks</a:t>
            </a:r>
            <a:r>
              <a:rPr lang="en-US" sz="1600" b="1" dirty="0"/>
              <a:t>, NY. </a:t>
            </a:r>
          </a:p>
          <a:p>
            <a:pPr>
              <a:buFont typeface="Wingdings 3" charset="2"/>
              <a:buChar char=""/>
            </a:pPr>
            <a:endParaRPr lang="en-US" dirty="0"/>
          </a:p>
        </p:txBody>
      </p:sp>
      <p:pic>
        <p:nvPicPr>
          <p:cNvPr id="6" name="Picture Placeholder 5" descr="A group of people standing in front of a mirror posing for the camera&#10;&#10;Description automatically generated">
            <a:extLst>
              <a:ext uri="{FF2B5EF4-FFF2-40B4-BE49-F238E27FC236}">
                <a16:creationId xmlns:a16="http://schemas.microsoft.com/office/drawing/2014/main" id="{12F36697-C110-4E09-9C9E-3E12377FC2BD}"/>
              </a:ext>
            </a:extLst>
          </p:cNvPr>
          <p:cNvPicPr>
            <a:picLocks noGrp="1" noChangeAspect="1"/>
          </p:cNvPicPr>
          <p:nvPr>
            <p:ph type="pic" idx="1"/>
          </p:nvPr>
        </p:nvPicPr>
        <p:blipFill rotWithShape="1">
          <a:blip r:embed="rId2"/>
          <a:srcRect l="19358" r="28488" b="-1"/>
          <a:stretch/>
        </p:blipFill>
        <p:spPr>
          <a:xfrm>
            <a:off x="7736146" y="711199"/>
            <a:ext cx="3768466" cy="5419237"/>
          </a:xfrm>
          <a:prstGeom prst="rect">
            <a:avLst/>
          </a:prstGeom>
        </p:spPr>
      </p:pic>
    </p:spTree>
    <p:extLst>
      <p:ext uri="{BB962C8B-B14F-4D97-AF65-F5344CB8AC3E}">
        <p14:creationId xmlns:p14="http://schemas.microsoft.com/office/powerpoint/2010/main" val="56160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3" name="Group 1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54" name="Group 2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55" name="Rectangle 3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2" name="Title 1">
            <a:extLst>
              <a:ext uri="{FF2B5EF4-FFF2-40B4-BE49-F238E27FC236}">
                <a16:creationId xmlns:a16="http://schemas.microsoft.com/office/drawing/2014/main" id="{F73C3805-4F37-4595-AF16-5AAFA3F05563}"/>
              </a:ext>
            </a:extLst>
          </p:cNvPr>
          <p:cNvSpPr>
            <a:spLocks noGrp="1"/>
          </p:cNvSpPr>
          <p:nvPr>
            <p:ph type="title"/>
          </p:nvPr>
        </p:nvSpPr>
        <p:spPr>
          <a:xfrm>
            <a:off x="2592926" y="624110"/>
            <a:ext cx="4790008" cy="1280890"/>
          </a:xfrm>
        </p:spPr>
        <p:txBody>
          <a:bodyPr vert="horz" lIns="91440" tIns="45720" rIns="91440" bIns="45720" rtlCol="0" anchor="t">
            <a:normAutofit/>
          </a:bodyPr>
          <a:lstStyle/>
          <a:p>
            <a:pPr>
              <a:lnSpc>
                <a:spcPct val="90000"/>
              </a:lnSpc>
            </a:pPr>
            <a:r>
              <a:rPr lang="en-US" sz="2800" b="1" dirty="0"/>
              <a:t>Woolworth Memorial U.M. Church, Great Bend, NY</a:t>
            </a:r>
            <a:r>
              <a:rPr lang="en-US" sz="2800" dirty="0"/>
              <a:t> </a:t>
            </a:r>
            <a:r>
              <a:rPr lang="en-US" sz="1800" b="1" dirty="0"/>
              <a:t>(424)</a:t>
            </a:r>
          </a:p>
        </p:txBody>
      </p:sp>
      <p:sp>
        <p:nvSpPr>
          <p:cNvPr id="4" name="Text Placeholder 3">
            <a:extLst>
              <a:ext uri="{FF2B5EF4-FFF2-40B4-BE49-F238E27FC236}">
                <a16:creationId xmlns:a16="http://schemas.microsoft.com/office/drawing/2014/main" id="{0C9F14A0-100F-498B-9752-3E383A7422FE}"/>
              </a:ext>
            </a:extLst>
          </p:cNvPr>
          <p:cNvSpPr>
            <a:spLocks noGrp="1"/>
          </p:cNvSpPr>
          <p:nvPr>
            <p:ph type="body" sz="half" idx="2"/>
          </p:nvPr>
        </p:nvSpPr>
        <p:spPr>
          <a:xfrm>
            <a:off x="2589213" y="2040467"/>
            <a:ext cx="4802188" cy="3870755"/>
          </a:xfrm>
        </p:spPr>
        <p:txBody>
          <a:bodyPr vert="horz" lIns="91440" tIns="45720" rIns="91440" bIns="45720" rtlCol="0">
            <a:normAutofit lnSpcReduction="10000"/>
          </a:bodyPr>
          <a:lstStyle/>
          <a:p>
            <a:r>
              <a:rPr lang="en-US" sz="1600" b="1" dirty="0"/>
              <a:t>Northern Flow District (Jefferson County</a:t>
            </a:r>
            <a:r>
              <a:rPr lang="en-US" b="1" dirty="0"/>
              <a:t>)  </a:t>
            </a:r>
          </a:p>
          <a:p>
            <a:pPr algn="just">
              <a:buFont typeface="Wingdings 3" charset="2"/>
              <a:buChar char=""/>
            </a:pPr>
            <a:r>
              <a:rPr lang="en-US" sz="1800" b="1" dirty="0"/>
              <a:t>This church, as noted by Woolworth Memorial in its title, was a gift to the village in </a:t>
            </a:r>
            <a:r>
              <a:rPr lang="en-US" sz="1800" b="1" u="sng" dirty="0"/>
              <a:t>1915</a:t>
            </a:r>
            <a:r>
              <a:rPr lang="en-US" sz="1800" b="1" dirty="0"/>
              <a:t> from Frank W. Woolworth of five and ten cent fame in memory of his parents.  It was the third building to house the First Methodist Society of the Town of Champion formed in 1825 (after 1826 &amp; 1887 buildings).  </a:t>
            </a:r>
          </a:p>
          <a:p>
            <a:pPr>
              <a:buFont typeface="Wingdings 3" charset="2"/>
              <a:buChar char=""/>
            </a:pPr>
            <a:r>
              <a:rPr lang="en-US" sz="1600" b="1" dirty="0"/>
              <a:t>A Heritage Room in the church holds objects from the first “Old Church.</a:t>
            </a:r>
            <a:r>
              <a:rPr lang="en-US" sz="1600" b="1" dirty="0">
                <a:sym typeface="WP TypographicSymbols" panose="00000400000000000000" pitchFamily="2" charset="0"/>
              </a:rPr>
              <a:t>”</a:t>
            </a:r>
            <a:r>
              <a:rPr lang="en-US" sz="1600" b="1" dirty="0"/>
              <a:t> </a:t>
            </a:r>
          </a:p>
          <a:p>
            <a:pPr>
              <a:buFont typeface="Wingdings 3" charset="2"/>
              <a:buChar char=""/>
            </a:pPr>
            <a:r>
              <a:rPr lang="en-US" sz="1600" dirty="0"/>
              <a:t> </a:t>
            </a:r>
            <a:r>
              <a:rPr lang="en-US" sz="1600" b="1" dirty="0"/>
              <a:t>Details on the first two buildings are at: </a:t>
            </a:r>
            <a:r>
              <a:rPr lang="en-US" b="1" u="sng" dirty="0">
                <a:hlinkClick r:id="rId2"/>
              </a:rPr>
              <a:t>https://www.4rvhs.org/woolchur.html</a:t>
            </a:r>
            <a:r>
              <a:rPr lang="en-US" sz="1600" b="1" dirty="0"/>
              <a:t>. </a:t>
            </a:r>
          </a:p>
          <a:p>
            <a:endParaRPr lang="en-US" sz="1600" b="1" dirty="0"/>
          </a:p>
        </p:txBody>
      </p:sp>
      <p:pic>
        <p:nvPicPr>
          <p:cNvPr id="6" name="Content Placeholder 5" descr="A large tall tower with a clock on the side of a building&#10;&#10;Description automatically generated">
            <a:extLst>
              <a:ext uri="{FF2B5EF4-FFF2-40B4-BE49-F238E27FC236}">
                <a16:creationId xmlns:a16="http://schemas.microsoft.com/office/drawing/2014/main" id="{49909B61-AC57-4894-BB92-4CD8FDE253DD}"/>
              </a:ext>
            </a:extLst>
          </p:cNvPr>
          <p:cNvPicPr>
            <a:picLocks noGrp="1" noChangeAspect="1"/>
          </p:cNvPicPr>
          <p:nvPr>
            <p:ph idx="1"/>
          </p:nvPr>
        </p:nvPicPr>
        <p:blipFill rotWithShape="1">
          <a:blip r:embed="rId3"/>
          <a:srcRect l="7282" r="-1" b="-1"/>
          <a:stretch/>
        </p:blipFill>
        <p:spPr>
          <a:xfrm>
            <a:off x="7736146" y="711199"/>
            <a:ext cx="3768466" cy="5419237"/>
          </a:xfrm>
          <a:prstGeom prst="rect">
            <a:avLst/>
          </a:prstGeom>
        </p:spPr>
      </p:pic>
    </p:spTree>
    <p:extLst>
      <p:ext uri="{BB962C8B-B14F-4D97-AF65-F5344CB8AC3E}">
        <p14:creationId xmlns:p14="http://schemas.microsoft.com/office/powerpoint/2010/main" val="122958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E624-F314-4F7A-A82F-FA8499ED58C0}"/>
              </a:ext>
            </a:extLst>
          </p:cNvPr>
          <p:cNvSpPr>
            <a:spLocks noGrp="1"/>
          </p:cNvSpPr>
          <p:nvPr>
            <p:ph type="title"/>
          </p:nvPr>
        </p:nvSpPr>
        <p:spPr/>
        <p:txBody>
          <a:bodyPr>
            <a:normAutofit fontScale="90000"/>
          </a:bodyPr>
          <a:lstStyle/>
          <a:p>
            <a:pPr algn="just"/>
            <a:r>
              <a:rPr lang="en-US" sz="3200" b="1" dirty="0">
                <a:latin typeface="Century Gothic" panose="020B0502020202020204" pitchFamily="34" charset="0"/>
                <a:ea typeface="Times New Roman" panose="02020603050405020304" pitchFamily="18" charset="0"/>
                <a:cs typeface="Times New Roman" panose="02020603050405020304" pitchFamily="18" charset="0"/>
              </a:rPr>
              <a:t>Dempster Grove Camp, New Haven, NY</a:t>
            </a:r>
            <a:r>
              <a:rPr lang="en-US" sz="3200" dirty="0">
                <a:latin typeface="Century Gothic" panose="020B0502020202020204" pitchFamily="34" charset="0"/>
                <a:ea typeface="Times New Roman" panose="02020603050405020304" pitchFamily="18" charset="0"/>
                <a:cs typeface="Times New Roman" panose="02020603050405020304" pitchFamily="18" charset="0"/>
              </a:rPr>
              <a:t> </a:t>
            </a:r>
            <a:br>
              <a:rPr lang="en-US" sz="3200" dirty="0">
                <a:latin typeface="Century Gothic" panose="020B0502020202020204" pitchFamily="34" charset="0"/>
                <a:ea typeface="Times New Roman" panose="02020603050405020304" pitchFamily="18" charset="0"/>
                <a:cs typeface="Times New Roman" panose="02020603050405020304" pitchFamily="18" charset="0"/>
              </a:rPr>
            </a:br>
            <a:r>
              <a:rPr lang="en-US" sz="1800" dirty="0">
                <a:latin typeface="Century Gothic" panose="020B0502020202020204" pitchFamily="34" charset="0"/>
                <a:ea typeface="Times New Roman" panose="02020603050405020304" pitchFamily="18" charset="0"/>
                <a:cs typeface="Times New Roman" panose="02020603050405020304" pitchFamily="18" charset="0"/>
              </a:rPr>
              <a:t>(</a:t>
            </a:r>
            <a:r>
              <a:rPr lang="en-US" sz="1800" b="1" dirty="0">
                <a:latin typeface="Century Gothic" panose="020B0502020202020204" pitchFamily="34" charset="0"/>
                <a:ea typeface="Times New Roman" panose="02020603050405020304" pitchFamily="18" charset="0"/>
                <a:cs typeface="Times New Roman" panose="02020603050405020304" pitchFamily="18" charset="0"/>
              </a:rPr>
              <a:t>401)  Crossroads District (Oswego County) </a:t>
            </a:r>
            <a:r>
              <a:rPr lang="en-US" sz="1800" dirty="0">
                <a:latin typeface="Century Gothic" panose="020B0502020202020204" pitchFamily="34" charset="0"/>
                <a:ea typeface="Times New Roman" panose="02020603050405020304" pitchFamily="18" charset="0"/>
                <a:cs typeface="Times New Roman" panose="02020603050405020304" pitchFamily="18" charset="0"/>
              </a:rPr>
              <a:t>– </a:t>
            </a:r>
            <a:r>
              <a:rPr lang="en-US" sz="1800" b="1" dirty="0">
                <a:latin typeface="Century Gothic" panose="020B0502020202020204" pitchFamily="34" charset="0"/>
                <a:ea typeface="Times New Roman" panose="02020603050405020304" pitchFamily="18" charset="0"/>
                <a:cs typeface="Times New Roman" panose="02020603050405020304" pitchFamily="18" charset="0"/>
              </a:rPr>
              <a:t>established 1875 as a Christian campground near Lake Ontario;</a:t>
            </a:r>
            <a:r>
              <a:rPr lang="en-US" sz="1800" dirty="0">
                <a:latin typeface="Century Gothic" panose="020B0502020202020204" pitchFamily="34" charset="0"/>
                <a:ea typeface="Times New Roman" panose="02020603050405020304" pitchFamily="18" charset="0"/>
                <a:cs typeface="Times New Roman" panose="02020603050405020304" pitchFamily="18" charset="0"/>
              </a:rPr>
              <a:t> </a:t>
            </a:r>
            <a:r>
              <a:rPr lang="en-US" sz="1800" b="1" dirty="0">
                <a:latin typeface="Century Gothic" panose="020B0502020202020204" pitchFamily="34" charset="0"/>
                <a:ea typeface="Times New Roman" panose="02020603050405020304" pitchFamily="18" charset="0"/>
                <a:cs typeface="Times New Roman" panose="02020603050405020304" pitchFamily="18" charset="0"/>
              </a:rPr>
              <a:t>named “Dempster Grove” for John Dempster, a well-known Methodist minister</a:t>
            </a:r>
            <a:r>
              <a:rPr lang="en-US" sz="1800" dirty="0">
                <a:latin typeface="Century Gothic" panose="020B0502020202020204" pitchFamily="34" charset="0"/>
                <a:ea typeface="Times New Roman" panose="02020603050405020304" pitchFamily="18" charset="0"/>
                <a:cs typeface="Times New Roman" panose="02020603050405020304" pitchFamily="18" charset="0"/>
              </a:rPr>
              <a:t> - </a:t>
            </a:r>
            <a:r>
              <a:rPr lang="en-US" sz="1600" b="1" dirty="0"/>
              <a:t>Over 100 tents were erected and there were two gates, one for horses and buggies and another for buses from the trains.  The first Sunday 3,500 attended. Cottages were erected the following year.  In 1902 the Tabernacle was completed and dedicated and in 1908 the </a:t>
            </a:r>
            <a:r>
              <a:rPr lang="en-US" sz="1600" b="1" dirty="0">
                <a:sym typeface="WP TypographicSymbols" panose="00000400000000000000" pitchFamily="2" charset="0"/>
              </a:rPr>
              <a:t>“</a:t>
            </a:r>
            <a:r>
              <a:rPr lang="en-US" sz="1600" b="1" dirty="0"/>
              <a:t>Lady’s Improvement Society</a:t>
            </a:r>
            <a:r>
              <a:rPr lang="en-US" sz="1600" b="1" dirty="0">
                <a:sym typeface="WP TypographicSymbols" panose="00000400000000000000" pitchFamily="2" charset="0"/>
              </a:rPr>
              <a:t>”</a:t>
            </a:r>
            <a:r>
              <a:rPr lang="en-US" sz="1600" b="1" dirty="0"/>
              <a:t> organized to upkeep the buildings, buy supplies, etc. </a:t>
            </a:r>
          </a:p>
        </p:txBody>
      </p:sp>
      <p:pic>
        <p:nvPicPr>
          <p:cNvPr id="6" name="Content Placeholder 5" descr="A vintage photo of a group of people standing in front of a building&#10;&#10;Description automatically generated">
            <a:extLst>
              <a:ext uri="{FF2B5EF4-FFF2-40B4-BE49-F238E27FC236}">
                <a16:creationId xmlns:a16="http://schemas.microsoft.com/office/drawing/2014/main" id="{C1B8013F-FE1D-44E1-95D1-E3A216437117}"/>
              </a:ext>
            </a:extLst>
          </p:cNvPr>
          <p:cNvPicPr>
            <a:picLocks noGrp="1" noChangeAspect="1"/>
          </p:cNvPicPr>
          <p:nvPr>
            <p:ph sz="half" idx="1"/>
          </p:nvPr>
        </p:nvPicPr>
        <p:blipFill>
          <a:blip r:embed="rId2"/>
          <a:stretch>
            <a:fillRect/>
          </a:stretch>
        </p:blipFill>
        <p:spPr>
          <a:xfrm>
            <a:off x="2589213" y="2664729"/>
            <a:ext cx="4313237" cy="2715991"/>
          </a:xfrm>
        </p:spPr>
      </p:pic>
      <p:pic>
        <p:nvPicPr>
          <p:cNvPr id="8" name="Content Placeholder 7" descr="A group of people walking in front of a house&#10;&#10;Description automatically generated">
            <a:extLst>
              <a:ext uri="{FF2B5EF4-FFF2-40B4-BE49-F238E27FC236}">
                <a16:creationId xmlns:a16="http://schemas.microsoft.com/office/drawing/2014/main" id="{1FD01DA1-D135-4FF9-94D9-718FAEE7F874}"/>
              </a:ext>
            </a:extLst>
          </p:cNvPr>
          <p:cNvPicPr>
            <a:picLocks noGrp="1" noChangeAspect="1"/>
          </p:cNvPicPr>
          <p:nvPr>
            <p:ph sz="half" idx="2"/>
          </p:nvPr>
        </p:nvPicPr>
        <p:blipFill>
          <a:blip r:embed="rId3"/>
          <a:stretch>
            <a:fillRect/>
          </a:stretch>
        </p:blipFill>
        <p:spPr>
          <a:xfrm>
            <a:off x="7191375" y="2656792"/>
            <a:ext cx="4313238" cy="2715992"/>
          </a:xfrm>
        </p:spPr>
      </p:pic>
    </p:spTree>
    <p:extLst>
      <p:ext uri="{BB962C8B-B14F-4D97-AF65-F5344CB8AC3E}">
        <p14:creationId xmlns:p14="http://schemas.microsoft.com/office/powerpoint/2010/main" val="362042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8"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9"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0"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1"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2"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3"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4"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5"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6"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7"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8"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30" name="Group 29">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1"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2"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3"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4"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5"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6"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7"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8"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9"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40"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41"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2"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4" name="Rectangle 43">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8" name="Rectangle 47">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0" name="Group 49">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51"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52"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53"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54"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5"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6"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7"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8"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9"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60"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61"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62"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64" name="Group 63">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65"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6"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7"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8"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9"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70"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71"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72"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73"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74"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75"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6"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8A054AC0-1413-49F3-B8A8-0AFDDCC9BE1E}"/>
              </a:ext>
            </a:extLst>
          </p:cNvPr>
          <p:cNvSpPr>
            <a:spLocks noGrp="1"/>
          </p:cNvSpPr>
          <p:nvPr>
            <p:ph type="title"/>
          </p:nvPr>
        </p:nvSpPr>
        <p:spPr>
          <a:xfrm>
            <a:off x="6483096" y="624110"/>
            <a:ext cx="5021516" cy="1280890"/>
          </a:xfrm>
        </p:spPr>
        <p:txBody>
          <a:bodyPr vert="horz" lIns="91440" tIns="45720" rIns="91440" bIns="45720" rtlCol="0" anchor="t">
            <a:normAutofit/>
          </a:bodyPr>
          <a:lstStyle/>
          <a:p>
            <a:pPr>
              <a:lnSpc>
                <a:spcPct val="90000"/>
              </a:lnSpc>
            </a:pPr>
            <a:r>
              <a:rPr lang="en-US" sz="2800" b="1"/>
              <a:t>First Session of Genesee Conference, Lyons U. M. Church, Lyons, NY (109)</a:t>
            </a:r>
            <a:endParaRPr lang="en-US" sz="2800"/>
          </a:p>
        </p:txBody>
      </p:sp>
      <p:sp>
        <p:nvSpPr>
          <p:cNvPr id="78" name="Rectangle 77">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11" name="Content Placeholder 10">
            <a:extLst>
              <a:ext uri="{FF2B5EF4-FFF2-40B4-BE49-F238E27FC236}">
                <a16:creationId xmlns:a16="http://schemas.microsoft.com/office/drawing/2014/main" id="{229E2F54-5818-4BA6-81CF-0B93154D5EE9}"/>
              </a:ext>
            </a:extLst>
          </p:cNvPr>
          <p:cNvPicPr>
            <a:picLocks noGrp="1" noChangeAspect="1"/>
          </p:cNvPicPr>
          <p:nvPr>
            <p:ph idx="1"/>
          </p:nvPr>
        </p:nvPicPr>
        <p:blipFill>
          <a:blip r:embed="rId2"/>
          <a:stretch>
            <a:fillRect/>
          </a:stretch>
        </p:blipFill>
        <p:spPr>
          <a:xfrm>
            <a:off x="45056" y="1731"/>
            <a:ext cx="4577869" cy="6858000"/>
          </a:xfrm>
          <a:prstGeom prst="rect">
            <a:avLst/>
          </a:prstGeom>
        </p:spPr>
      </p:pic>
      <p:sp>
        <p:nvSpPr>
          <p:cNvPr id="4" name="Text Placeholder 3">
            <a:extLst>
              <a:ext uri="{FF2B5EF4-FFF2-40B4-BE49-F238E27FC236}">
                <a16:creationId xmlns:a16="http://schemas.microsoft.com/office/drawing/2014/main" id="{52AC3EAE-0071-44AF-813C-8C193A170F8C}"/>
              </a:ext>
            </a:extLst>
          </p:cNvPr>
          <p:cNvSpPr>
            <a:spLocks noGrp="1"/>
          </p:cNvSpPr>
          <p:nvPr>
            <p:ph type="body" sz="half" idx="2"/>
          </p:nvPr>
        </p:nvSpPr>
        <p:spPr>
          <a:xfrm>
            <a:off x="6438191" y="2133600"/>
            <a:ext cx="5066419" cy="3777622"/>
          </a:xfrm>
        </p:spPr>
        <p:txBody>
          <a:bodyPr vert="horz" lIns="91440" tIns="45720" rIns="91440" bIns="45720" rtlCol="0">
            <a:normAutofit lnSpcReduction="10000"/>
          </a:bodyPr>
          <a:lstStyle/>
          <a:p>
            <a:r>
              <a:rPr lang="en-US" sz="1600" b="1"/>
              <a:t>Finger Lakes District (Wayne County)</a:t>
            </a:r>
          </a:p>
          <a:p>
            <a:pPr algn="just">
              <a:buFont typeface="Wingdings 3" charset="2"/>
              <a:buChar char=""/>
            </a:pPr>
            <a:r>
              <a:rPr lang="en-US" sz="1600" b="1">
                <a:sym typeface="WP TypographicSymbols" panose="00000400000000000000" pitchFamily="2" charset="0"/>
              </a:rPr>
              <a:t>“</a:t>
            </a:r>
            <a:r>
              <a:rPr lang="en-US" sz="1600" b="1"/>
              <a:t>Journal of the Genesee Conference, which met in session at Captain Dorsey</a:t>
            </a:r>
            <a:r>
              <a:rPr lang="en-US" sz="1600" b="1">
                <a:sym typeface="WP TypographicSymbols" panose="00000400000000000000" pitchFamily="2" charset="0"/>
              </a:rPr>
              <a:t>’</a:t>
            </a:r>
            <a:r>
              <a:rPr lang="en-US" sz="1600" b="1"/>
              <a:t>s, Lyon’s Town, State of New York, July 20, one thousand eight hundred and ten [1810].  At which Francis Asbury and William M’Kendree presided.</a:t>
            </a:r>
            <a:r>
              <a:rPr lang="en-US" sz="1600" b="1">
                <a:sym typeface="WP TypographicSymbols" panose="00000400000000000000" pitchFamily="2" charset="0"/>
              </a:rPr>
              <a:t> </a:t>
            </a:r>
            <a:r>
              <a:rPr lang="en-US" sz="1600" b="1"/>
              <a:t>A majority of members being present, William M’Kendree took the chair and proceeded to business.</a:t>
            </a:r>
            <a:r>
              <a:rPr lang="en-US" sz="1600" b="1">
                <a:sym typeface="WP TypographicSymbols" panose="00000400000000000000" pitchFamily="2" charset="0"/>
              </a:rPr>
              <a:t>”</a:t>
            </a:r>
            <a:r>
              <a:rPr lang="en-US" sz="1600" b="1"/>
              <a:t>  </a:t>
            </a:r>
          </a:p>
          <a:p>
            <a:pPr algn="just">
              <a:buFont typeface="Wingdings 3" charset="2"/>
              <a:buChar char=""/>
            </a:pPr>
            <a:r>
              <a:rPr lang="en-US" sz="1600" b="1"/>
              <a:t>The record of the first session notes that the Genesee Conference was composed of the Susquehanna, Cayuga, Upper and Lower Canada districts and was formed from New York Conference </a:t>
            </a:r>
            <a:r>
              <a:rPr lang="en-US" b="1"/>
              <a:t>(Cayuga District and part of Canada)</a:t>
            </a:r>
            <a:r>
              <a:rPr lang="en-US" sz="1600" b="1"/>
              <a:t> and the Susquehanna District of Philadelphia Conference.  </a:t>
            </a:r>
            <a:endParaRPr lang="en-US" sz="1600" b="1" dirty="0"/>
          </a:p>
        </p:txBody>
      </p:sp>
    </p:spTree>
    <p:extLst>
      <p:ext uri="{BB962C8B-B14F-4D97-AF65-F5344CB8AC3E}">
        <p14:creationId xmlns:p14="http://schemas.microsoft.com/office/powerpoint/2010/main" val="3076547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D29E-8F0D-41D3-A6B8-5545CFDCB439}"/>
              </a:ext>
            </a:extLst>
          </p:cNvPr>
          <p:cNvSpPr>
            <a:spLocks noGrp="1"/>
          </p:cNvSpPr>
          <p:nvPr>
            <p:ph type="title"/>
          </p:nvPr>
        </p:nvSpPr>
        <p:spPr/>
        <p:txBody>
          <a:bodyPr/>
          <a:lstStyle/>
          <a:p>
            <a:r>
              <a:rPr lang="en-US" b="1" dirty="0">
                <a:latin typeface="Century Gothic" panose="020B0502020202020204" pitchFamily="34" charset="0"/>
                <a:ea typeface="Times New Roman" panose="02020603050405020304" pitchFamily="18" charset="0"/>
                <a:cs typeface="Times New Roman" panose="02020603050405020304" pitchFamily="18" charset="0"/>
              </a:rPr>
              <a:t>First U.M. Church, Newark, NY </a:t>
            </a:r>
            <a:r>
              <a:rPr lang="en-US" sz="1800" b="1" dirty="0">
                <a:latin typeface="Century Gothic" panose="020B0502020202020204" pitchFamily="34" charset="0"/>
                <a:ea typeface="Times New Roman" panose="02020603050405020304" pitchFamily="18" charset="0"/>
                <a:cs typeface="Times New Roman" panose="02020603050405020304" pitchFamily="18" charset="0"/>
              </a:rPr>
              <a:t>(410)</a:t>
            </a:r>
            <a:endParaRPr lang="en-US" sz="1800" dirty="0"/>
          </a:p>
        </p:txBody>
      </p:sp>
      <p:pic>
        <p:nvPicPr>
          <p:cNvPr id="6" name="Picture Placeholder 5" descr="A picture containing window, building, wall, indoor&#10;&#10;Description automatically generated">
            <a:extLst>
              <a:ext uri="{FF2B5EF4-FFF2-40B4-BE49-F238E27FC236}">
                <a16:creationId xmlns:a16="http://schemas.microsoft.com/office/drawing/2014/main" id="{6FA24CB9-E7E9-47FC-A973-75125CB7A238}"/>
              </a:ext>
            </a:extLst>
          </p:cNvPr>
          <p:cNvPicPr>
            <a:picLocks noGrp="1" noChangeAspect="1"/>
          </p:cNvPicPr>
          <p:nvPr>
            <p:ph type="pic" idx="1"/>
          </p:nvPr>
        </p:nvPicPr>
        <p:blipFill>
          <a:blip r:embed="rId2"/>
          <a:srcRect t="17303" b="17303"/>
          <a:stretch>
            <a:fillRect/>
          </a:stretch>
        </p:blipFill>
        <p:spPr/>
      </p:pic>
      <p:sp>
        <p:nvSpPr>
          <p:cNvPr id="4" name="Text Placeholder 3">
            <a:extLst>
              <a:ext uri="{FF2B5EF4-FFF2-40B4-BE49-F238E27FC236}">
                <a16:creationId xmlns:a16="http://schemas.microsoft.com/office/drawing/2014/main" id="{188518E2-057E-4A62-92C7-C87DC1B4B02F}"/>
              </a:ext>
            </a:extLst>
          </p:cNvPr>
          <p:cNvSpPr>
            <a:spLocks noGrp="1"/>
          </p:cNvSpPr>
          <p:nvPr>
            <p:ph type="body" sz="half" idx="2"/>
          </p:nvPr>
        </p:nvSpPr>
        <p:spPr>
          <a:xfrm>
            <a:off x="2589213" y="5367336"/>
            <a:ext cx="8915400" cy="1135064"/>
          </a:xfrm>
        </p:spPr>
        <p:txBody>
          <a:bodyPr>
            <a:noAutofit/>
          </a:bodyPr>
          <a:lstStyle/>
          <a:p>
            <a:pPr algn="just"/>
            <a:r>
              <a:rPr lang="en-US" sz="1400" b="1" dirty="0"/>
              <a:t>Finger Lakes District (Wayne County) - </a:t>
            </a:r>
            <a:r>
              <a:rPr lang="en-US" sz="1400" b="1" dirty="0">
                <a:ea typeface="Times New Roman" panose="02020603050405020304" pitchFamily="18" charset="0"/>
                <a:cs typeface="Times New Roman" panose="02020603050405020304" pitchFamily="18" charset="0"/>
              </a:rPr>
              <a:t>The congregation formed in 1805.  Circuit rider Roger Benton settled in Newark in 1806 (when Lyons circuit [109] was formed).  In </a:t>
            </a:r>
            <a:r>
              <a:rPr lang="en-US" sz="1400" b="1" u="sng" dirty="0">
                <a:ea typeface="Times New Roman" panose="02020603050405020304" pitchFamily="18" charset="0"/>
                <a:cs typeface="Times New Roman" panose="02020603050405020304" pitchFamily="18" charset="0"/>
              </a:rPr>
              <a:t>1815</a:t>
            </a:r>
            <a:r>
              <a:rPr lang="en-US" sz="1400" b="1" dirty="0">
                <a:ea typeface="Times New Roman" panose="02020603050405020304" pitchFamily="18" charset="0"/>
                <a:cs typeface="Times New Roman" panose="02020603050405020304" pitchFamily="18" charset="0"/>
              </a:rPr>
              <a:t> the first M.E. church in town was erected on his farm where the cemetery is now.  After twelve years, a second building was erected near the center of the village in </a:t>
            </a:r>
            <a:r>
              <a:rPr lang="en-US" sz="1400" b="1" u="sng" dirty="0">
                <a:ea typeface="Times New Roman" panose="02020603050405020304" pitchFamily="18" charset="0"/>
                <a:cs typeface="Times New Roman" panose="02020603050405020304" pitchFamily="18" charset="0"/>
              </a:rPr>
              <a:t>1827</a:t>
            </a:r>
            <a:r>
              <a:rPr lang="en-US" sz="1400" b="1" dirty="0">
                <a:ea typeface="Times New Roman" panose="02020603050405020304" pitchFamily="18" charset="0"/>
                <a:cs typeface="Times New Roman" panose="02020603050405020304" pitchFamily="18" charset="0"/>
              </a:rPr>
              <a:t>.  A new church was built in </a:t>
            </a:r>
            <a:r>
              <a:rPr lang="en-US" sz="1400" b="1" u="sng" dirty="0">
                <a:ea typeface="Times New Roman" panose="02020603050405020304" pitchFamily="18" charset="0"/>
                <a:cs typeface="Times New Roman" panose="02020603050405020304" pitchFamily="18" charset="0"/>
              </a:rPr>
              <a:t>1856</a:t>
            </a:r>
            <a:r>
              <a:rPr lang="en-US" sz="1400" b="1" dirty="0">
                <a:ea typeface="Times New Roman" panose="02020603050405020304" pitchFamily="18" charset="0"/>
                <a:cs typeface="Times New Roman" panose="02020603050405020304" pitchFamily="18" charset="0"/>
              </a:rPr>
              <a:t> and remodeled in 1888, 1915, &amp; 1923 when seven stained glass windows and a 75-foot bell tower were added. </a:t>
            </a:r>
            <a:endParaRPr lang="en-US" sz="1400" b="1" dirty="0"/>
          </a:p>
        </p:txBody>
      </p:sp>
    </p:spTree>
    <p:extLst>
      <p:ext uri="{BB962C8B-B14F-4D97-AF65-F5344CB8AC3E}">
        <p14:creationId xmlns:p14="http://schemas.microsoft.com/office/powerpoint/2010/main" val="1928090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5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4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4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4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5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56" name="Group 5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5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6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0" name="Rectangle 6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2" name="Title 1">
            <a:extLst>
              <a:ext uri="{FF2B5EF4-FFF2-40B4-BE49-F238E27FC236}">
                <a16:creationId xmlns:a16="http://schemas.microsoft.com/office/drawing/2014/main" id="{EF5DC2B0-29B2-4C5C-B565-01DA0F3A419C}"/>
              </a:ext>
            </a:extLst>
          </p:cNvPr>
          <p:cNvSpPr>
            <a:spLocks noGrp="1"/>
          </p:cNvSpPr>
          <p:nvPr>
            <p:ph type="title"/>
          </p:nvPr>
        </p:nvSpPr>
        <p:spPr>
          <a:xfrm>
            <a:off x="1687669" y="624110"/>
            <a:ext cx="4137059" cy="1280890"/>
          </a:xfrm>
        </p:spPr>
        <p:txBody>
          <a:bodyPr vert="horz" lIns="91440" tIns="45720" rIns="91440" bIns="45720" rtlCol="0" anchor="t">
            <a:normAutofit/>
          </a:bodyPr>
          <a:lstStyle/>
          <a:p>
            <a:pPr>
              <a:lnSpc>
                <a:spcPct val="90000"/>
              </a:lnSpc>
            </a:pPr>
            <a:r>
              <a:rPr lang="en-US" sz="2700" b="1"/>
              <a:t>Butler Center M.E. Church, Butler Center, NY</a:t>
            </a:r>
            <a:r>
              <a:rPr lang="en-US" sz="2700"/>
              <a:t> (402)</a:t>
            </a:r>
          </a:p>
        </p:txBody>
      </p:sp>
      <p:sp>
        <p:nvSpPr>
          <p:cNvPr id="4" name="Text Placeholder 3">
            <a:extLst>
              <a:ext uri="{FF2B5EF4-FFF2-40B4-BE49-F238E27FC236}">
                <a16:creationId xmlns:a16="http://schemas.microsoft.com/office/drawing/2014/main" id="{FA1B8C04-1402-4186-A7E5-6057BD9AE223}"/>
              </a:ext>
            </a:extLst>
          </p:cNvPr>
          <p:cNvSpPr>
            <a:spLocks noGrp="1"/>
          </p:cNvSpPr>
          <p:nvPr>
            <p:ph type="body" sz="half" idx="2"/>
          </p:nvPr>
        </p:nvSpPr>
        <p:spPr>
          <a:xfrm>
            <a:off x="1683956" y="2133600"/>
            <a:ext cx="4140772" cy="3777622"/>
          </a:xfrm>
        </p:spPr>
        <p:txBody>
          <a:bodyPr vert="horz" lIns="91440" tIns="45720" rIns="91440" bIns="45720" rtlCol="0">
            <a:normAutofit lnSpcReduction="10000"/>
          </a:bodyPr>
          <a:lstStyle/>
          <a:p>
            <a:pPr>
              <a:lnSpc>
                <a:spcPct val="90000"/>
              </a:lnSpc>
            </a:pPr>
            <a:r>
              <a:rPr lang="en-US" sz="1600" b="1" dirty="0">
                <a:solidFill>
                  <a:srgbClr val="000000"/>
                </a:solidFill>
              </a:rPr>
              <a:t>Finger Lakes District (Wayne County)</a:t>
            </a:r>
          </a:p>
          <a:p>
            <a:pPr algn="just">
              <a:lnSpc>
                <a:spcPct val="90000"/>
              </a:lnSpc>
              <a:buFont typeface="Wingdings 3" charset="2"/>
              <a:buChar char=""/>
            </a:pPr>
            <a:r>
              <a:rPr lang="en-US" sz="1600" b="1" dirty="0">
                <a:solidFill>
                  <a:srgbClr val="000000"/>
                </a:solidFill>
              </a:rPr>
              <a:t>The former Methodist Episcopal Church of Butler is the oldest Methodist Episcopal Church building in Wayne County built in </a:t>
            </a:r>
            <a:r>
              <a:rPr lang="en-US" sz="1600" b="1" u="sng" dirty="0">
                <a:solidFill>
                  <a:srgbClr val="000000"/>
                </a:solidFill>
              </a:rPr>
              <a:t>1836</a:t>
            </a:r>
            <a:r>
              <a:rPr lang="en-US" sz="1600" b="1" dirty="0">
                <a:solidFill>
                  <a:srgbClr val="000000"/>
                </a:solidFill>
              </a:rPr>
              <a:t> from trees cut on site and milled at a local sawmill. Some Italianate style detailing was added in the 1860s.  </a:t>
            </a:r>
          </a:p>
          <a:p>
            <a:pPr algn="just">
              <a:lnSpc>
                <a:spcPct val="90000"/>
              </a:lnSpc>
              <a:buFont typeface="Wingdings 3" charset="2"/>
              <a:buChar char=""/>
            </a:pPr>
            <a:r>
              <a:rPr lang="en-US" sz="1600" b="1" dirty="0">
                <a:solidFill>
                  <a:srgbClr val="000000"/>
                </a:solidFill>
              </a:rPr>
              <a:t>The church had regular services until 1968 and then two services a year until the 1980s.  It retains the original paneled lectern and other early design features such as outlines of the original pew boxes on the floor and was listed in 1997 on the National Register of Historic Places.  It is now a museum.</a:t>
            </a:r>
          </a:p>
          <a:p>
            <a:pPr>
              <a:lnSpc>
                <a:spcPct val="90000"/>
              </a:lnSpc>
              <a:buFont typeface="Wingdings 3" charset="2"/>
              <a:buChar char=""/>
            </a:pPr>
            <a:endParaRPr lang="en-US" sz="1600" dirty="0">
              <a:solidFill>
                <a:srgbClr val="000000"/>
              </a:solidFill>
            </a:endParaRPr>
          </a:p>
        </p:txBody>
      </p:sp>
      <p:pic>
        <p:nvPicPr>
          <p:cNvPr id="6" name="Content Placeholder 5" descr="A house with trees in the front yard&#10;&#10;Description automatically generated">
            <a:extLst>
              <a:ext uri="{FF2B5EF4-FFF2-40B4-BE49-F238E27FC236}">
                <a16:creationId xmlns:a16="http://schemas.microsoft.com/office/drawing/2014/main" id="{3EDEC0F3-957D-4D47-B505-FCE6ACA21F02}"/>
              </a:ext>
            </a:extLst>
          </p:cNvPr>
          <p:cNvPicPr>
            <a:picLocks noGrp="1" noChangeAspect="1"/>
          </p:cNvPicPr>
          <p:nvPr>
            <p:ph idx="1"/>
          </p:nvPr>
        </p:nvPicPr>
        <p:blipFill>
          <a:blip r:embed="rId2"/>
          <a:stretch>
            <a:fillRect/>
          </a:stretch>
        </p:blipFill>
        <p:spPr>
          <a:xfrm>
            <a:off x="6091916" y="1224619"/>
            <a:ext cx="5451627" cy="4088721"/>
          </a:xfrm>
          <a:prstGeom prst="rect">
            <a:avLst/>
          </a:prstGeom>
        </p:spPr>
      </p:pic>
    </p:spTree>
    <p:extLst>
      <p:ext uri="{BB962C8B-B14F-4D97-AF65-F5344CB8AC3E}">
        <p14:creationId xmlns:p14="http://schemas.microsoft.com/office/powerpoint/2010/main" val="53464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D9B1-E820-47F8-AD81-AEBD5A897D03}"/>
              </a:ext>
            </a:extLst>
          </p:cNvPr>
          <p:cNvSpPr>
            <a:spLocks noGrp="1"/>
          </p:cNvSpPr>
          <p:nvPr>
            <p:ph type="title"/>
          </p:nvPr>
        </p:nvSpPr>
        <p:spPr>
          <a:xfrm>
            <a:off x="2849949" y="609600"/>
            <a:ext cx="8393926" cy="1905000"/>
          </a:xfrm>
        </p:spPr>
        <p:txBody>
          <a:bodyPr>
            <a:normAutofit fontScale="90000"/>
          </a:bodyPr>
          <a:lstStyle/>
          <a:p>
            <a:pPr lvl="0" algn="ctr">
              <a:spcBef>
                <a:spcPts val="0"/>
              </a:spcBef>
            </a:pPr>
            <a:br>
              <a:rPr lang="en-US" sz="2700" dirty="0">
                <a:latin typeface="+mn-lt"/>
              </a:rPr>
            </a:br>
            <a:br>
              <a:rPr lang="en-US" sz="2700" dirty="0">
                <a:latin typeface="+mn-lt"/>
              </a:rPr>
            </a:br>
            <a:r>
              <a:rPr lang="en-US" sz="2700" b="1" i="1" dirty="0">
                <a:latin typeface="+mn-lt"/>
              </a:rPr>
              <a:t>History is not a burden on the memory </a:t>
            </a:r>
            <a:br>
              <a:rPr lang="en-US" sz="2700" b="1" i="1" dirty="0">
                <a:latin typeface="+mn-lt"/>
              </a:rPr>
            </a:br>
            <a:r>
              <a:rPr lang="en-US" sz="2700" b="1" i="1" dirty="0">
                <a:latin typeface="+mn-lt"/>
              </a:rPr>
              <a:t>but an illumination of the soul. </a:t>
            </a:r>
            <a:br>
              <a:rPr lang="en-US" sz="2700" b="1" dirty="0">
                <a:latin typeface="+mn-lt"/>
              </a:rPr>
            </a:br>
            <a:br>
              <a:rPr lang="en-US" sz="2700" b="1" dirty="0">
                <a:latin typeface="+mn-lt"/>
              </a:rPr>
            </a:br>
            <a:r>
              <a:rPr lang="en-US" sz="2700" b="1" dirty="0">
                <a:latin typeface="+mn-lt"/>
              </a:rPr>
              <a:t>- Lord Acton</a:t>
            </a:r>
            <a:r>
              <a:rPr lang="en-US" sz="2700" b="1" dirty="0">
                <a:solidFill>
                  <a:prstClr val="black"/>
                </a:solidFill>
                <a:latin typeface="+mn-lt"/>
                <a:ea typeface="Times New Roman" panose="02020603050405020304" pitchFamily="18" charset="0"/>
                <a:cs typeface="Times New Roman" panose="02020603050405020304" pitchFamily="18" charset="0"/>
              </a:rPr>
              <a:t> </a:t>
            </a:r>
            <a:endParaRPr lang="en-US" dirty="0"/>
          </a:p>
        </p:txBody>
      </p:sp>
      <p:sp>
        <p:nvSpPr>
          <p:cNvPr id="3" name="Text Placeholder 2">
            <a:extLst>
              <a:ext uri="{FF2B5EF4-FFF2-40B4-BE49-F238E27FC236}">
                <a16:creationId xmlns:a16="http://schemas.microsoft.com/office/drawing/2014/main" id="{1818E955-3F87-448E-AB2D-8172EDD6DAC8}"/>
              </a:ext>
            </a:extLst>
          </p:cNvPr>
          <p:cNvSpPr>
            <a:spLocks noGrp="1"/>
          </p:cNvSpPr>
          <p:nvPr>
            <p:ph type="body" sz="quarter" idx="13"/>
          </p:nvPr>
        </p:nvSpPr>
        <p:spPr/>
        <p:txBody>
          <a:bodyPr/>
          <a:lstStyle/>
          <a:p>
            <a:pPr algn="just"/>
            <a:r>
              <a:rPr lang="en-US" sz="2000" b="1"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There are </a:t>
            </a:r>
            <a:r>
              <a:rPr lang="en-US" sz="2000" b="1" i="1"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other historic places </a:t>
            </a:r>
            <a:r>
              <a:rPr lang="en-US" sz="2000" b="1"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in Upper New York Conference which are </a:t>
            </a:r>
            <a:r>
              <a:rPr lang="en-US" sz="2000" b="1" i="1"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special to Methodism</a:t>
            </a:r>
            <a:r>
              <a:rPr lang="en-US" sz="2000" b="1"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  While these may be considered historic, they have not gone through the process - by action of the conference where sited - to be made regional </a:t>
            </a:r>
            <a:r>
              <a:rPr lang="en-US" sz="2000" b="1" u="sng"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United Methodist</a:t>
            </a:r>
            <a:r>
              <a:rPr lang="en-US" sz="2000" b="1"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 Historic Sites.</a:t>
            </a:r>
          </a:p>
          <a:p>
            <a:pPr algn="just"/>
            <a:endParaRPr lang="en-US" sz="2000" b="1"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3198261D-8EC5-459E-BBBB-1DCD22A49D14}"/>
              </a:ext>
            </a:extLst>
          </p:cNvPr>
          <p:cNvSpPr>
            <a:spLocks noGrp="1"/>
          </p:cNvSpPr>
          <p:nvPr>
            <p:ph type="body" sz="half" idx="2"/>
          </p:nvPr>
        </p:nvSpPr>
        <p:spPr/>
        <p:txBody>
          <a:bodyPr/>
          <a:lstStyle/>
          <a:p>
            <a:pPr algn="ctr"/>
            <a:r>
              <a:rPr lang="en-US" b="1"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For information on the UMC process, visit </a:t>
            </a:r>
            <a:r>
              <a:rPr lang="en-US" b="1" u="sng" dirty="0">
                <a:solidFill>
                  <a:srgbClr val="0000FF"/>
                </a:solidFill>
                <a:latin typeface="Century Gothic" panose="020B0502020202020204" pitchFamily="34" charset="0"/>
                <a:ea typeface="Times New Roman" panose="02020603050405020304" pitchFamily="18" charset="0"/>
                <a:cs typeface="Times New Roman" panose="02020603050405020304" pitchFamily="18" charset="0"/>
              </a:rPr>
              <a:t>https://gcah.org/resources/becoming-a-historic‑site</a:t>
            </a:r>
            <a:r>
              <a:rPr lang="en-US" b="1"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a:t>
            </a:r>
            <a:r>
              <a:rPr lang="en-US" b="1" dirty="0">
                <a:latin typeface="Century Gothic" panose="020B0502020202020204" pitchFamily="34" charset="0"/>
                <a:ea typeface="Times New Roman" panose="02020603050405020304" pitchFamily="18" charset="0"/>
                <a:cs typeface="Times New Roman" panose="02020603050405020304" pitchFamily="18" charset="0"/>
              </a:rPr>
              <a:t> </a:t>
            </a:r>
            <a:endParaRPr lang="en-US" b="1" dirty="0"/>
          </a:p>
          <a:p>
            <a:endParaRPr lang="en-US" dirty="0"/>
          </a:p>
        </p:txBody>
      </p:sp>
    </p:spTree>
    <p:extLst>
      <p:ext uri="{BB962C8B-B14F-4D97-AF65-F5344CB8AC3E}">
        <p14:creationId xmlns:p14="http://schemas.microsoft.com/office/powerpoint/2010/main" val="325225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458150-1B47-4C1D-B53A-5C43A581B0D4}"/>
              </a:ext>
            </a:extLst>
          </p:cNvPr>
          <p:cNvSpPr/>
          <p:nvPr/>
        </p:nvSpPr>
        <p:spPr>
          <a:xfrm>
            <a:off x="3048000" y="2967335"/>
            <a:ext cx="6096000" cy="2123658"/>
          </a:xfrm>
          <a:prstGeom prst="rect">
            <a:avLst/>
          </a:prstGeom>
        </p:spPr>
        <p:txBody>
          <a:bodyPr>
            <a:spAutoFit/>
          </a:bodyPr>
          <a:lstStyle/>
          <a:p>
            <a:pPr algn="ctr"/>
            <a:r>
              <a:rPr lang="en-US" sz="2400" b="1" i="1" dirty="0">
                <a:latin typeface="Century Gothic" panose="020B0502020202020204" pitchFamily="34" charset="0"/>
                <a:ea typeface="Times New Roman" panose="02020603050405020304" pitchFamily="18" charset="0"/>
              </a:rPr>
              <a:t>United Methodist Church historic sites</a:t>
            </a:r>
            <a:r>
              <a:rPr lang="en-US" sz="2400" b="1" dirty="0">
                <a:latin typeface="Century Gothic" panose="020B0502020202020204" pitchFamily="34" charset="0"/>
                <a:ea typeface="Times New Roman" panose="02020603050405020304" pitchFamily="18" charset="0"/>
              </a:rPr>
              <a:t> are established by the vote of an Annual, Central, or Jurisdictional Conference in session. 					</a:t>
            </a:r>
            <a:endParaRPr lang="en-US" dirty="0">
              <a:latin typeface="Century Gothic" panose="020B0502020202020204" pitchFamily="34" charset="0"/>
              <a:ea typeface="Times New Roman" panose="02020603050405020304" pitchFamily="18" charset="0"/>
            </a:endParaRPr>
          </a:p>
          <a:p>
            <a:pPr algn="ctr"/>
            <a:r>
              <a:rPr lang="en-US" b="1" dirty="0">
                <a:latin typeface="Century Gothic" panose="020B0502020202020204" pitchFamily="34" charset="0"/>
                <a:hlinkClick r:id="rId2"/>
              </a:rPr>
              <a:t>https://gcah.org/resources/</a:t>
            </a:r>
            <a:r>
              <a:rPr lang="en-US" b="1" i="1" dirty="0">
                <a:latin typeface="Century Gothic" panose="020B0502020202020204" pitchFamily="34" charset="0"/>
                <a:hlinkClick r:id="rId2"/>
              </a:rPr>
              <a:t>becoming-a-historic-site</a:t>
            </a:r>
            <a:r>
              <a:rPr lang="en-US" b="1" dirty="0">
                <a:latin typeface="Century Gothic" panose="020B0502020202020204" pitchFamily="34" charset="0"/>
                <a:hlinkClick r:id="rId2"/>
              </a:rPr>
              <a:t>/</a:t>
            </a:r>
            <a:r>
              <a:rPr lang="en-US" b="1" dirty="0">
                <a:latin typeface="Century Gothic" panose="020B0502020202020204" pitchFamily="34" charset="0"/>
              </a:rPr>
              <a:t> </a:t>
            </a:r>
          </a:p>
        </p:txBody>
      </p:sp>
    </p:spTree>
    <p:extLst>
      <p:ext uri="{BB962C8B-B14F-4D97-AF65-F5344CB8AC3E}">
        <p14:creationId xmlns:p14="http://schemas.microsoft.com/office/powerpoint/2010/main" val="221432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302323-229A-4740-8210-7A3BEBFB69B2}"/>
              </a:ext>
            </a:extLst>
          </p:cNvPr>
          <p:cNvSpPr/>
          <p:nvPr/>
        </p:nvSpPr>
        <p:spPr>
          <a:xfrm>
            <a:off x="3048000" y="2690336"/>
            <a:ext cx="6096000" cy="3877985"/>
          </a:xfrm>
          <a:prstGeom prst="rect">
            <a:avLst/>
          </a:prstGeom>
        </p:spPr>
        <p:txBody>
          <a:bodyPr>
            <a:spAutoFit/>
          </a:bodyPr>
          <a:lstStyle/>
          <a:p>
            <a:pPr indent="457200" algn="just"/>
            <a:r>
              <a:rPr lang="en-US" sz="2400" b="1" dirty="0">
                <a:latin typeface="Century Gothic" panose="020B0502020202020204" pitchFamily="34" charset="0"/>
                <a:ea typeface="Times New Roman" panose="02020603050405020304" pitchFamily="18" charset="0"/>
              </a:rPr>
              <a:t>UMC’s General Commission on Archives and History (GCAH) has a </a:t>
            </a:r>
            <a:r>
              <a:rPr lang="en-US" sz="2400" b="1" i="1" dirty="0">
                <a:latin typeface="Century Gothic" panose="020B0502020202020204" pitchFamily="34" charset="0"/>
                <a:ea typeface="Times New Roman" panose="02020603050405020304" pitchFamily="18" charset="0"/>
              </a:rPr>
              <a:t>Traveler’s Guide</a:t>
            </a:r>
            <a:r>
              <a:rPr lang="en-US" sz="2400" b="1" dirty="0">
                <a:latin typeface="Century Gothic" panose="020B0502020202020204" pitchFamily="34" charset="0"/>
                <a:ea typeface="Times New Roman" panose="02020603050405020304" pitchFamily="18" charset="0"/>
              </a:rPr>
              <a:t> with details on individual national </a:t>
            </a:r>
            <a:r>
              <a:rPr lang="en-US" sz="2400" b="1" i="1" dirty="0">
                <a:latin typeface="Century Gothic" panose="020B0502020202020204" pitchFamily="34" charset="0"/>
                <a:ea typeface="Times New Roman" panose="02020603050405020304" pitchFamily="18" charset="0"/>
              </a:rPr>
              <a:t>Heritage Landmarks </a:t>
            </a:r>
            <a:r>
              <a:rPr lang="en-US" b="1" i="1" dirty="0">
                <a:latin typeface="Century Gothic" panose="020B0502020202020204" pitchFamily="34" charset="0"/>
                <a:ea typeface="Times New Roman" panose="02020603050405020304" pitchFamily="18" charset="0"/>
              </a:rPr>
              <a:t> </a:t>
            </a:r>
            <a:r>
              <a:rPr lang="en-US" dirty="0">
                <a:latin typeface="Century Gothic" panose="020B0502020202020204" pitchFamily="34" charset="0"/>
                <a:ea typeface="Times New Roman" panose="02020603050405020304" pitchFamily="18" charset="0"/>
              </a:rPr>
              <a:t>(</a:t>
            </a:r>
            <a:r>
              <a:rPr lang="en-US" u="sng" dirty="0">
                <a:solidFill>
                  <a:srgbClr val="0000FF"/>
                </a:solidFill>
                <a:latin typeface="Century Gothic" panose="020B0502020202020204" pitchFamily="34" charset="0"/>
                <a:ea typeface="Times New Roman" panose="02020603050405020304" pitchFamily="18" charset="0"/>
              </a:rPr>
              <a:t>https://www.resourceumc.org/en/content/</a:t>
            </a:r>
            <a:r>
              <a:rPr lang="en-US" b="1" u="sng" dirty="0">
                <a:solidFill>
                  <a:srgbClr val="0000FF"/>
                </a:solidFill>
                <a:latin typeface="Century Gothic" panose="020B0502020202020204" pitchFamily="34" charset="0"/>
                <a:ea typeface="Times New Roman" panose="02020603050405020304" pitchFamily="18" charset="0"/>
              </a:rPr>
              <a:t>heritage-landmarks-a-travelers-guide</a:t>
            </a:r>
            <a:r>
              <a:rPr lang="en-US" dirty="0">
                <a:latin typeface="Century Gothic" panose="020B0502020202020204" pitchFamily="34" charset="0"/>
                <a:ea typeface="Times New Roman" panose="02020603050405020304" pitchFamily="18" charset="0"/>
              </a:rPr>
              <a:t>)</a:t>
            </a:r>
            <a:r>
              <a:rPr lang="en-US" sz="2400" b="1" dirty="0">
                <a:latin typeface="Century Gothic" panose="020B0502020202020204" pitchFamily="34" charset="0"/>
                <a:ea typeface="Times New Roman" panose="02020603050405020304" pitchFamily="18" charset="0"/>
              </a:rPr>
              <a:t>, historic information on American Methodism </a:t>
            </a:r>
            <a:r>
              <a:rPr lang="en-US" sz="1600" dirty="0">
                <a:latin typeface="Century Gothic" panose="020B0502020202020204" pitchFamily="34" charset="0"/>
                <a:ea typeface="Times New Roman" panose="02020603050405020304" pitchFamily="18" charset="0"/>
              </a:rPr>
              <a:t>(ex. </a:t>
            </a:r>
            <a:r>
              <a:rPr lang="en-US" sz="1600" b="1" dirty="0">
                <a:latin typeface="Century Gothic" panose="020B0502020202020204" pitchFamily="34" charset="0"/>
                <a:ea typeface="Times New Roman" panose="02020603050405020304" pitchFamily="18" charset="0"/>
                <a:hlinkClick r:id="rId2"/>
              </a:rPr>
              <a:t>https://umhistoryhub.teachable.com/</a:t>
            </a:r>
            <a:r>
              <a:rPr lang="en-US" sz="1600" b="1" dirty="0">
                <a:latin typeface="Century Gothic" panose="020B0502020202020204" pitchFamily="34" charset="0"/>
                <a:ea typeface="Times New Roman" panose="02020603050405020304" pitchFamily="18" charset="0"/>
              </a:rPr>
              <a:t>)</a:t>
            </a:r>
            <a:r>
              <a:rPr lang="en-US" sz="2400" b="1" dirty="0">
                <a:latin typeface="Century Gothic" panose="020B0502020202020204" pitchFamily="34" charset="0"/>
                <a:ea typeface="Times New Roman" panose="02020603050405020304" pitchFamily="18" charset="0"/>
              </a:rPr>
              <a:t>, and a </a:t>
            </a:r>
            <a:r>
              <a:rPr lang="en-US" sz="2400" b="1" i="1" dirty="0">
                <a:latin typeface="Century Gothic" panose="020B0502020202020204" pitchFamily="34" charset="0"/>
                <a:ea typeface="Times New Roman" panose="02020603050405020304" pitchFamily="18" charset="0"/>
              </a:rPr>
              <a:t>Register</a:t>
            </a:r>
            <a:r>
              <a:rPr lang="en-US" sz="2400" b="1" dirty="0">
                <a:latin typeface="Century Gothic" panose="020B0502020202020204" pitchFamily="34" charset="0"/>
                <a:ea typeface="Times New Roman" panose="02020603050405020304" pitchFamily="18" charset="0"/>
              </a:rPr>
              <a:t> of regional </a:t>
            </a:r>
            <a:r>
              <a:rPr lang="en-US" sz="2400" b="1" i="1" dirty="0">
                <a:latin typeface="Century Gothic" panose="020B0502020202020204" pitchFamily="34" charset="0"/>
                <a:ea typeface="Times New Roman" panose="02020603050405020304" pitchFamily="18" charset="0"/>
              </a:rPr>
              <a:t>Historic Sites </a:t>
            </a:r>
            <a:r>
              <a:rPr lang="en-US" dirty="0">
                <a:latin typeface="Century Gothic" panose="020B0502020202020204" pitchFamily="34" charset="0"/>
                <a:ea typeface="Times New Roman" panose="02020603050405020304" pitchFamily="18" charset="0"/>
              </a:rPr>
              <a:t>(</a:t>
            </a:r>
            <a:r>
              <a:rPr lang="en-US" dirty="0">
                <a:solidFill>
                  <a:srgbClr val="C00000"/>
                </a:solidFill>
                <a:latin typeface="Century Gothic" panose="020B0502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https://gcah.org/resources/directories/</a:t>
            </a:r>
            <a:r>
              <a:rPr lang="en-US" b="1" dirty="0">
                <a:solidFill>
                  <a:srgbClr val="C00000"/>
                </a:solidFill>
                <a:latin typeface="Century Gothic" panose="020B0502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register-of-united-methodist-historic-sites</a:t>
            </a:r>
            <a:r>
              <a:rPr lang="en-US" dirty="0">
                <a:solidFill>
                  <a:srgbClr val="C00000"/>
                </a:solidFill>
                <a:latin typeface="Century Gothic" panose="020B0502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dirty="0">
                <a:latin typeface="Century Gothic" panose="020B0502020202020204" pitchFamily="34" charset="0"/>
                <a:ea typeface="Times New Roman" panose="02020603050405020304" pitchFamily="18" charset="0"/>
              </a:rPr>
              <a:t>).</a:t>
            </a:r>
          </a:p>
        </p:txBody>
      </p:sp>
    </p:spTree>
    <p:extLst>
      <p:ext uri="{BB962C8B-B14F-4D97-AF65-F5344CB8AC3E}">
        <p14:creationId xmlns:p14="http://schemas.microsoft.com/office/powerpoint/2010/main" val="352110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BEC08-5A62-4984-B34E-5A6F6B035A42}"/>
              </a:ext>
            </a:extLst>
          </p:cNvPr>
          <p:cNvSpPr>
            <a:spLocks noGrp="1"/>
          </p:cNvSpPr>
          <p:nvPr>
            <p:ph type="title"/>
          </p:nvPr>
        </p:nvSpPr>
        <p:spPr/>
        <p:txBody>
          <a:bodyPr>
            <a:normAutofit fontScale="90000"/>
          </a:bodyPr>
          <a:lstStyle/>
          <a:p>
            <a:r>
              <a:rPr lang="en-US" sz="2400" b="1" dirty="0"/>
              <a:t>Grave of Philip </a:t>
            </a:r>
            <a:r>
              <a:rPr lang="en-US" sz="2400" b="1" dirty="0" err="1"/>
              <a:t>Embury</a:t>
            </a:r>
            <a:r>
              <a:rPr lang="en-US" sz="2400" b="1" dirty="0"/>
              <a:t>, Cambridge, NY </a:t>
            </a:r>
            <a:r>
              <a:rPr lang="en-US" b="1" dirty="0"/>
              <a:t>(251)</a:t>
            </a:r>
          </a:p>
        </p:txBody>
      </p:sp>
      <p:pic>
        <p:nvPicPr>
          <p:cNvPr id="6" name="Content Placeholder 5">
            <a:extLst>
              <a:ext uri="{FF2B5EF4-FFF2-40B4-BE49-F238E27FC236}">
                <a16:creationId xmlns:a16="http://schemas.microsoft.com/office/drawing/2014/main" id="{C055CF36-94A2-45AF-86DE-5B4D5380314C}"/>
              </a:ext>
            </a:extLst>
          </p:cNvPr>
          <p:cNvPicPr>
            <a:picLocks noGrp="1" noChangeAspect="1"/>
          </p:cNvPicPr>
          <p:nvPr>
            <p:ph idx="1"/>
          </p:nvPr>
        </p:nvPicPr>
        <p:blipFill>
          <a:blip r:embed="rId2"/>
          <a:stretch>
            <a:fillRect/>
          </a:stretch>
        </p:blipFill>
        <p:spPr>
          <a:xfrm>
            <a:off x="6883202" y="446088"/>
            <a:ext cx="4061221" cy="5414962"/>
          </a:xfrm>
        </p:spPr>
      </p:pic>
      <p:sp>
        <p:nvSpPr>
          <p:cNvPr id="4" name="Text Placeholder 3">
            <a:extLst>
              <a:ext uri="{FF2B5EF4-FFF2-40B4-BE49-F238E27FC236}">
                <a16:creationId xmlns:a16="http://schemas.microsoft.com/office/drawing/2014/main" id="{A9F6108A-983F-460A-8842-8E355EE51AB1}"/>
              </a:ext>
            </a:extLst>
          </p:cNvPr>
          <p:cNvSpPr>
            <a:spLocks noGrp="1"/>
          </p:cNvSpPr>
          <p:nvPr>
            <p:ph type="body" sz="half" idx="2"/>
          </p:nvPr>
        </p:nvSpPr>
        <p:spPr/>
        <p:txBody>
          <a:bodyPr>
            <a:normAutofit fontScale="85000" lnSpcReduction="20000"/>
          </a:bodyPr>
          <a:lstStyle/>
          <a:p>
            <a:pPr algn="ctr"/>
            <a:r>
              <a:rPr lang="en-US" sz="1600" b="1" dirty="0"/>
              <a:t>Adirondack District </a:t>
            </a:r>
          </a:p>
          <a:p>
            <a:pPr algn="ctr"/>
            <a:r>
              <a:rPr lang="en-US" sz="1600" b="1" dirty="0"/>
              <a:t>(Washington County)</a:t>
            </a:r>
          </a:p>
          <a:p>
            <a:pPr algn="just"/>
            <a:r>
              <a:rPr lang="en-US" sz="1900" b="1" dirty="0"/>
              <a:t>Philip </a:t>
            </a:r>
            <a:r>
              <a:rPr lang="en-US" sz="1900" b="1" dirty="0" err="1"/>
              <a:t>Embury</a:t>
            </a:r>
            <a:r>
              <a:rPr lang="en-US" sz="1900" b="1" dirty="0"/>
              <a:t> </a:t>
            </a:r>
            <a:r>
              <a:rPr lang="en-US" sz="1600" b="1" dirty="0"/>
              <a:t>in Ireland was a local preacher to German Palatines. He “</a:t>
            </a:r>
            <a:r>
              <a:rPr lang="en-US" sz="1600" b="1" i="1" dirty="0"/>
              <a:t>commenced preaching the Gospel of Jesus Christ in the city of New York in the year 1766</a:t>
            </a:r>
            <a:r>
              <a:rPr lang="en-US" sz="1600" b="1" dirty="0"/>
              <a:t>." A small society was organized by </a:t>
            </a:r>
            <a:r>
              <a:rPr lang="en-US" sz="1600" b="1" dirty="0" err="1"/>
              <a:t>Embury</a:t>
            </a:r>
            <a:r>
              <a:rPr lang="en-US" sz="1600" b="1" dirty="0"/>
              <a:t>. After two years there were enough to build Wesley Chapel, dedicated in late October 1768 as the </a:t>
            </a:r>
            <a:r>
              <a:rPr lang="en-US" sz="1600" b="1" i="1" dirty="0"/>
              <a:t>first John Street Church</a:t>
            </a:r>
            <a:r>
              <a:rPr lang="en-US" sz="1600" b="1" dirty="0"/>
              <a:t>. </a:t>
            </a:r>
          </a:p>
          <a:p>
            <a:pPr algn="just"/>
            <a:r>
              <a:rPr lang="en-US" sz="1700" b="1" dirty="0"/>
              <a:t>In </a:t>
            </a:r>
            <a:r>
              <a:rPr lang="en-US" sz="1700" b="1" u="sng" dirty="0"/>
              <a:t>1770</a:t>
            </a:r>
            <a:r>
              <a:rPr lang="en-US" sz="1700" b="1" dirty="0"/>
              <a:t> the </a:t>
            </a:r>
            <a:r>
              <a:rPr lang="en-US" sz="1700" b="1" dirty="0" err="1"/>
              <a:t>Emburys</a:t>
            </a:r>
            <a:r>
              <a:rPr lang="en-US" sz="1700" b="1" dirty="0"/>
              <a:t> &amp; </a:t>
            </a:r>
            <a:r>
              <a:rPr lang="en-US" sz="1700" b="1" dirty="0" err="1"/>
              <a:t>Hecks</a:t>
            </a:r>
            <a:r>
              <a:rPr lang="en-US" sz="1700" b="1" dirty="0"/>
              <a:t> moved to Ash Grove in Camden Valley in Washington County, NY.  </a:t>
            </a:r>
            <a:r>
              <a:rPr lang="en-US" sz="1700" b="1" dirty="0" err="1"/>
              <a:t>Embury</a:t>
            </a:r>
            <a:r>
              <a:rPr lang="en-US" sz="1600" b="1" dirty="0"/>
              <a:t> organized there with Thomas Ashton the </a:t>
            </a:r>
            <a:r>
              <a:rPr lang="en-US" sz="1600" b="1" i="1" dirty="0"/>
              <a:t>first Methodist society north of New York City</a:t>
            </a:r>
            <a:r>
              <a:rPr lang="en-US" sz="1600" b="1" dirty="0"/>
              <a:t>. </a:t>
            </a:r>
          </a:p>
          <a:p>
            <a:pPr algn="just"/>
            <a:r>
              <a:rPr lang="en-US" sz="1600" b="1" dirty="0"/>
              <a:t>Philip </a:t>
            </a:r>
            <a:r>
              <a:rPr lang="en-US" sz="1600" b="1" dirty="0" err="1"/>
              <a:t>Embury</a:t>
            </a:r>
            <a:r>
              <a:rPr lang="en-US" sz="1600" b="1" dirty="0"/>
              <a:t> died 1773.  His remains were moved in 1866 to </a:t>
            </a:r>
            <a:r>
              <a:rPr lang="en-US" sz="1600" b="1" i="1" dirty="0"/>
              <a:t>Woodlands Cemetery </a:t>
            </a:r>
            <a:r>
              <a:rPr lang="en-US" sz="1600" b="1" dirty="0"/>
              <a:t>in Cambridge, NY.</a:t>
            </a:r>
          </a:p>
          <a:p>
            <a:endParaRPr lang="en-US" sz="1600" dirty="0"/>
          </a:p>
        </p:txBody>
      </p:sp>
    </p:spTree>
    <p:extLst>
      <p:ext uri="{BB962C8B-B14F-4D97-AF65-F5344CB8AC3E}">
        <p14:creationId xmlns:p14="http://schemas.microsoft.com/office/powerpoint/2010/main" val="2278011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6"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7"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8"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9"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0"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1"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2"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3"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4"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5"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6"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8" name="Group 27">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9"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0"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1"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2"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3"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4"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5"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6"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7"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8"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9"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0"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2" name="Rectangle 41">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6" name="Rectangle 45">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0D9410-85BD-42B1-AB16-BFE38A80ED20}"/>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gn="ctr">
              <a:lnSpc>
                <a:spcPct val="90000"/>
              </a:lnSpc>
            </a:pPr>
            <a:r>
              <a:rPr lang="en-US" sz="2500" b="1" dirty="0"/>
              <a:t>Ashgrove Cemetery, </a:t>
            </a:r>
            <a:r>
              <a:rPr lang="en-US" b="1" dirty="0"/>
              <a:t>White Creek, New York </a:t>
            </a:r>
            <a:r>
              <a:rPr lang="en-US" sz="1800" b="1" dirty="0"/>
              <a:t>(252)</a:t>
            </a:r>
          </a:p>
        </p:txBody>
      </p:sp>
      <p:sp>
        <p:nvSpPr>
          <p:cNvPr id="48" name="Rectangle 47">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8E26616B-7E74-4AF5-AD7A-489F0FAF4917}"/>
              </a:ext>
            </a:extLst>
          </p:cNvPr>
          <p:cNvSpPr>
            <a:spLocks noGrp="1"/>
          </p:cNvSpPr>
          <p:nvPr>
            <p:ph type="body" sz="half" idx="2"/>
          </p:nvPr>
        </p:nvSpPr>
        <p:spPr>
          <a:xfrm>
            <a:off x="649225" y="2133600"/>
            <a:ext cx="3650278" cy="3759253"/>
          </a:xfrm>
        </p:spPr>
        <p:txBody>
          <a:bodyPr vert="horz" lIns="91440" tIns="45720" rIns="91440" bIns="45720" rtlCol="0">
            <a:normAutofit/>
          </a:bodyPr>
          <a:lstStyle/>
          <a:p>
            <a:pPr algn="ctr"/>
            <a:r>
              <a:rPr lang="en-US" sz="1600" b="1" dirty="0"/>
              <a:t>Adirondack District </a:t>
            </a:r>
          </a:p>
          <a:p>
            <a:pPr algn="ctr"/>
            <a:r>
              <a:rPr lang="en-US" sz="1600" b="1" dirty="0"/>
              <a:t>(Washington County) </a:t>
            </a:r>
          </a:p>
          <a:p>
            <a:pPr algn="just">
              <a:buFont typeface="Wingdings 3" charset="2"/>
              <a:buChar char=""/>
            </a:pPr>
            <a:r>
              <a:rPr lang="en-US" sz="1400" dirty="0"/>
              <a:t> </a:t>
            </a:r>
            <a:r>
              <a:rPr lang="en-US" sz="1800" b="1" dirty="0"/>
              <a:t>Philip </a:t>
            </a:r>
            <a:r>
              <a:rPr lang="en-US" sz="1800" b="1" dirty="0" err="1"/>
              <a:t>Embury’s</a:t>
            </a:r>
            <a:r>
              <a:rPr lang="en-US" sz="1800" b="1" dirty="0"/>
              <a:t> remains were moved in 1832 </a:t>
            </a:r>
            <a:r>
              <a:rPr lang="en-US" sz="1600" b="1" dirty="0"/>
              <a:t>from the farm where he died </a:t>
            </a:r>
            <a:r>
              <a:rPr lang="en-US" sz="1800" b="1" dirty="0"/>
              <a:t>to Ashgrove where his church was.  </a:t>
            </a:r>
          </a:p>
          <a:p>
            <a:pPr algn="just">
              <a:buFont typeface="Wingdings 3" charset="2"/>
              <a:buChar char=""/>
            </a:pPr>
            <a:r>
              <a:rPr lang="en-US" sz="1800" b="1" dirty="0"/>
              <a:t> The Ash Grove Cemetery is the site of the </a:t>
            </a:r>
            <a:r>
              <a:rPr lang="en-US" sz="1800" b="1" i="1" dirty="0"/>
              <a:t>2</a:t>
            </a:r>
            <a:r>
              <a:rPr lang="en-US" sz="1800" b="1" i="1" baseline="30000" dirty="0"/>
              <a:t>nd</a:t>
            </a:r>
            <a:r>
              <a:rPr lang="en-US" sz="1800" b="1" i="1" dirty="0"/>
              <a:t> Methodist Episcopal society in the U.S</a:t>
            </a:r>
            <a:r>
              <a:rPr lang="en-US" sz="1800" b="1" dirty="0"/>
              <a:t>., organized 1770 by Irish Methodists.</a:t>
            </a:r>
          </a:p>
        </p:txBody>
      </p:sp>
      <p:pic>
        <p:nvPicPr>
          <p:cNvPr id="9" name="Picture Placeholder 8">
            <a:extLst>
              <a:ext uri="{FF2B5EF4-FFF2-40B4-BE49-F238E27FC236}">
                <a16:creationId xmlns:a16="http://schemas.microsoft.com/office/drawing/2014/main" id="{15977825-8624-400C-B616-9107F2874DE7}"/>
              </a:ext>
            </a:extLst>
          </p:cNvPr>
          <p:cNvPicPr>
            <a:picLocks noGrp="1" noChangeAspect="1"/>
          </p:cNvPicPr>
          <p:nvPr>
            <p:ph type="pic" idx="1"/>
          </p:nvPr>
        </p:nvPicPr>
        <p:blipFill>
          <a:blip r:embed="rId2"/>
          <a:srcRect l="5874" r="5874"/>
          <a:stretch/>
        </p:blipFill>
        <p:spPr>
          <a:xfrm>
            <a:off x="4619543" y="640080"/>
            <a:ext cx="6953577" cy="5252773"/>
          </a:xfrm>
          <a:prstGeom prst="rect">
            <a:avLst/>
          </a:prstGeom>
        </p:spPr>
      </p:pic>
      <p:sp>
        <p:nvSpPr>
          <p:cNvPr id="50"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35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AE87-8E6E-33C8-1160-D93F4E0AC1E8}"/>
              </a:ext>
            </a:extLst>
          </p:cNvPr>
          <p:cNvSpPr>
            <a:spLocks noGrp="1"/>
          </p:cNvSpPr>
          <p:nvPr>
            <p:ph type="title"/>
          </p:nvPr>
        </p:nvSpPr>
        <p:spPr/>
        <p:txBody>
          <a:bodyPr>
            <a:normAutofit fontScale="90000"/>
          </a:bodyPr>
          <a:lstStyle/>
          <a:p>
            <a:pPr algn="ctr"/>
            <a:r>
              <a:rPr lang="en-US" sz="2400" b="1" dirty="0"/>
              <a:t>Harkness United Methodist Church, Harkness, NY </a:t>
            </a:r>
            <a:r>
              <a:rPr lang="en-US" sz="2000" dirty="0"/>
              <a:t>(</a:t>
            </a:r>
            <a:r>
              <a:rPr lang="en-US" sz="2000" dirty="0" err="1"/>
              <a:t>p.o.</a:t>
            </a:r>
            <a:r>
              <a:rPr lang="en-US" sz="2000" dirty="0"/>
              <a:t> Peru</a:t>
            </a:r>
            <a:r>
              <a:rPr lang="en-US" sz="2200" dirty="0"/>
              <a:t>)</a:t>
            </a:r>
            <a:r>
              <a:rPr lang="en-US" sz="2400" b="1" dirty="0"/>
              <a:t> </a:t>
            </a:r>
            <a:r>
              <a:rPr lang="en-US" sz="2000" b="1" dirty="0"/>
              <a:t>(582)</a:t>
            </a:r>
            <a:br>
              <a:rPr lang="en-US" sz="2000" b="1" dirty="0"/>
            </a:br>
            <a:br>
              <a:rPr lang="en-US" sz="2000" b="1" dirty="0"/>
            </a:br>
            <a:r>
              <a:rPr lang="en-US" sz="2000" b="1" dirty="0"/>
              <a:t>Adirondack District (Clinton County) – home church of Dr. Georgia Harkness</a:t>
            </a:r>
            <a:br>
              <a:rPr lang="en-US" sz="2000" b="1" dirty="0"/>
            </a:br>
            <a:r>
              <a:rPr lang="en-US" sz="1800" b="1" dirty="0"/>
              <a:t>it became an UMC historic site in 2025</a:t>
            </a:r>
          </a:p>
        </p:txBody>
      </p:sp>
      <p:pic>
        <p:nvPicPr>
          <p:cNvPr id="6" name="Content Placeholder 5">
            <a:extLst>
              <a:ext uri="{FF2B5EF4-FFF2-40B4-BE49-F238E27FC236}">
                <a16:creationId xmlns:a16="http://schemas.microsoft.com/office/drawing/2014/main" id="{0FD99EA8-D434-2870-FEA4-74F9979F44D1}"/>
              </a:ext>
            </a:extLst>
          </p:cNvPr>
          <p:cNvPicPr>
            <a:picLocks noGrp="1" noChangeAspect="1"/>
          </p:cNvPicPr>
          <p:nvPr>
            <p:ph sz="half" idx="1"/>
          </p:nvPr>
        </p:nvPicPr>
        <p:blipFill>
          <a:blip r:embed="rId2"/>
          <a:srcRect/>
          <a:stretch/>
        </p:blipFill>
        <p:spPr>
          <a:xfrm>
            <a:off x="2589213" y="2208343"/>
            <a:ext cx="4313237" cy="3628763"/>
          </a:xfrm>
        </p:spPr>
      </p:pic>
      <p:pic>
        <p:nvPicPr>
          <p:cNvPr id="8" name="Content Placeholder 7" descr="A blue sign with yellow text&#10;&#10;AI-generated content may be incorrect.">
            <a:extLst>
              <a:ext uri="{FF2B5EF4-FFF2-40B4-BE49-F238E27FC236}">
                <a16:creationId xmlns:a16="http://schemas.microsoft.com/office/drawing/2014/main" id="{1CF670D0-5058-A378-F9E4-276F33DC25BA}"/>
              </a:ext>
            </a:extLst>
          </p:cNvPr>
          <p:cNvPicPr>
            <a:picLocks noGrp="1" noChangeAspect="1"/>
          </p:cNvPicPr>
          <p:nvPr>
            <p:ph sz="half" idx="2"/>
          </p:nvPr>
        </p:nvPicPr>
        <p:blipFill>
          <a:blip r:embed="rId3"/>
          <a:stretch>
            <a:fillRect/>
          </a:stretch>
        </p:blipFill>
        <p:spPr>
          <a:xfrm>
            <a:off x="7385135" y="2125663"/>
            <a:ext cx="3925718" cy="3778250"/>
          </a:xfrm>
        </p:spPr>
      </p:pic>
    </p:spTree>
    <p:extLst>
      <p:ext uri="{BB962C8B-B14F-4D97-AF65-F5344CB8AC3E}">
        <p14:creationId xmlns:p14="http://schemas.microsoft.com/office/powerpoint/2010/main" val="102268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5" name="Group 2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9" name="Rectangle 3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2" name="Title 1">
            <a:extLst>
              <a:ext uri="{FF2B5EF4-FFF2-40B4-BE49-F238E27FC236}">
                <a16:creationId xmlns:a16="http://schemas.microsoft.com/office/drawing/2014/main" id="{B5E77042-E8A2-4569-8489-BEC3BCADBA7D}"/>
              </a:ext>
            </a:extLst>
          </p:cNvPr>
          <p:cNvSpPr>
            <a:spLocks noGrp="1"/>
          </p:cNvSpPr>
          <p:nvPr>
            <p:ph type="title"/>
          </p:nvPr>
        </p:nvSpPr>
        <p:spPr>
          <a:xfrm>
            <a:off x="2592926" y="624110"/>
            <a:ext cx="4633466" cy="1280890"/>
          </a:xfrm>
        </p:spPr>
        <p:txBody>
          <a:bodyPr vert="horz" lIns="91440" tIns="45720" rIns="91440" bIns="45720" rtlCol="0" anchor="t">
            <a:normAutofit fontScale="90000"/>
          </a:bodyPr>
          <a:lstStyle/>
          <a:p>
            <a:pPr>
              <a:lnSpc>
                <a:spcPct val="90000"/>
              </a:lnSpc>
            </a:pPr>
            <a:r>
              <a:rPr lang="en-US" sz="2400" b="1" dirty="0"/>
              <a:t>Grave of Captain Thomas Webb, </a:t>
            </a:r>
            <a:br>
              <a:rPr lang="en-US" sz="2400" b="1" dirty="0"/>
            </a:br>
            <a:r>
              <a:rPr lang="en-US" sz="2400" b="1" dirty="0"/>
              <a:t>Wesley Chapel, Bristol, England </a:t>
            </a:r>
            <a:r>
              <a:rPr lang="en-US" sz="1800" b="1" dirty="0"/>
              <a:t>(19)</a:t>
            </a:r>
          </a:p>
        </p:txBody>
      </p:sp>
      <p:sp>
        <p:nvSpPr>
          <p:cNvPr id="4" name="Text Placeholder 3">
            <a:extLst>
              <a:ext uri="{FF2B5EF4-FFF2-40B4-BE49-F238E27FC236}">
                <a16:creationId xmlns:a16="http://schemas.microsoft.com/office/drawing/2014/main" id="{3535DFBC-CF53-4ADA-BD6E-F54861292498}"/>
              </a:ext>
            </a:extLst>
          </p:cNvPr>
          <p:cNvSpPr>
            <a:spLocks noGrp="1"/>
          </p:cNvSpPr>
          <p:nvPr>
            <p:ph type="body" sz="half" idx="2"/>
          </p:nvPr>
        </p:nvSpPr>
        <p:spPr>
          <a:xfrm>
            <a:off x="2589213" y="2040467"/>
            <a:ext cx="4637179" cy="3870755"/>
          </a:xfrm>
        </p:spPr>
        <p:txBody>
          <a:bodyPr vert="horz" lIns="91440" tIns="45720" rIns="91440" bIns="45720" rtlCol="0">
            <a:normAutofit fontScale="92500" lnSpcReduction="10000"/>
          </a:bodyPr>
          <a:lstStyle/>
          <a:p>
            <a:r>
              <a:rPr lang="en-US" sz="1600" b="1" dirty="0"/>
              <a:t>Albany District (Albany County) &amp; beyond</a:t>
            </a:r>
          </a:p>
          <a:p>
            <a:pPr>
              <a:buFont typeface="Wingdings 3" charset="2"/>
              <a:buChar char=""/>
            </a:pPr>
            <a:endParaRPr lang="en-US" b="1" dirty="0"/>
          </a:p>
          <a:p>
            <a:pPr algn="just">
              <a:spcBef>
                <a:spcPts val="0"/>
              </a:spcBef>
            </a:pPr>
            <a:r>
              <a:rPr lang="en-US" sz="1800" b="1" dirty="0"/>
              <a:t>When Captain Thomas Webb </a:t>
            </a:r>
            <a:r>
              <a:rPr lang="en-US" sz="1800" b="1" dirty="0">
                <a:ea typeface="Times New Roman" panose="02020603050405020304" pitchFamily="18" charset="0"/>
              </a:rPr>
              <a:t>was a Barrack Master 1765-66 in Albany, NY, he is believed to have been the first Methodist preacher in the area of Troy Conference. </a:t>
            </a:r>
          </a:p>
          <a:p>
            <a:pPr algn="just">
              <a:spcBef>
                <a:spcPts val="0"/>
              </a:spcBef>
            </a:pPr>
            <a:endParaRPr lang="en-US" sz="1800" b="1" dirty="0">
              <a:ea typeface="Times New Roman" panose="02020603050405020304" pitchFamily="18" charset="0"/>
            </a:endParaRPr>
          </a:p>
          <a:p>
            <a:pPr algn="just">
              <a:spcBef>
                <a:spcPts val="0"/>
              </a:spcBef>
            </a:pPr>
            <a:r>
              <a:rPr lang="en-US" sz="1800" b="1" dirty="0"/>
              <a:t>Capt. Webb met Philip </a:t>
            </a:r>
            <a:r>
              <a:rPr lang="en-US" sz="1800" b="1" dirty="0" err="1"/>
              <a:t>Embury</a:t>
            </a:r>
            <a:r>
              <a:rPr lang="en-US" sz="1800" b="1" dirty="0"/>
              <a:t> </a:t>
            </a:r>
            <a:r>
              <a:rPr lang="en-US" sz="1600" b="1" dirty="0"/>
              <a:t>(251) </a:t>
            </a:r>
            <a:r>
              <a:rPr lang="en-US" sz="1800" b="1" dirty="0"/>
              <a:t>when he preached at John Street’s Wesley Chapel in New York City</a:t>
            </a:r>
            <a:r>
              <a:rPr lang="en-US" sz="1800" b="1" dirty="0">
                <a:ea typeface="Times New Roman" panose="02020603050405020304" pitchFamily="18" charset="0"/>
              </a:rPr>
              <a:t>.  </a:t>
            </a:r>
          </a:p>
          <a:p>
            <a:pPr algn="just">
              <a:spcBef>
                <a:spcPts val="0"/>
              </a:spcBef>
            </a:pPr>
            <a:endParaRPr lang="en-US" sz="1800" b="1" dirty="0">
              <a:ea typeface="Times New Roman" panose="02020603050405020304" pitchFamily="18" charset="0"/>
            </a:endParaRPr>
          </a:p>
          <a:p>
            <a:pPr algn="just">
              <a:spcBef>
                <a:spcPts val="0"/>
              </a:spcBef>
            </a:pPr>
            <a:r>
              <a:rPr lang="en-US" sz="1800" b="1" dirty="0">
                <a:ea typeface="Times New Roman" panose="02020603050405020304" pitchFamily="18" charset="0"/>
              </a:rPr>
              <a:t>Ultimately, Webb preached along the Atlantic seaboard &amp; helped establish several Methodist societies.</a:t>
            </a:r>
            <a:endParaRPr lang="en-US" sz="1800" b="1" dirty="0"/>
          </a:p>
          <a:p>
            <a:pPr>
              <a:buFont typeface="Wingdings 3" charset="2"/>
              <a:buChar char=""/>
            </a:pPr>
            <a:endParaRPr lang="en-US" dirty="0"/>
          </a:p>
        </p:txBody>
      </p:sp>
      <p:pic>
        <p:nvPicPr>
          <p:cNvPr id="6" name="Content Placeholder 5" descr="A picture containing text, book&#10;&#10;Description automatically generated">
            <a:extLst>
              <a:ext uri="{FF2B5EF4-FFF2-40B4-BE49-F238E27FC236}">
                <a16:creationId xmlns:a16="http://schemas.microsoft.com/office/drawing/2014/main" id="{3DB18104-B9C9-46B5-A6F0-9E3F97260161}"/>
              </a:ext>
            </a:extLst>
          </p:cNvPr>
          <p:cNvPicPr>
            <a:picLocks noGrp="1" noChangeAspect="1"/>
          </p:cNvPicPr>
          <p:nvPr>
            <p:ph idx="1"/>
          </p:nvPr>
        </p:nvPicPr>
        <p:blipFill>
          <a:blip r:embed="rId2"/>
          <a:stretch>
            <a:fillRect/>
          </a:stretch>
        </p:blipFill>
        <p:spPr>
          <a:xfrm>
            <a:off x="7556410" y="1700133"/>
            <a:ext cx="4001315" cy="3151036"/>
          </a:xfrm>
          <a:prstGeom prst="rect">
            <a:avLst/>
          </a:prstGeom>
        </p:spPr>
      </p:pic>
    </p:spTree>
    <p:extLst>
      <p:ext uri="{BB962C8B-B14F-4D97-AF65-F5344CB8AC3E}">
        <p14:creationId xmlns:p14="http://schemas.microsoft.com/office/powerpoint/2010/main" val="158533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A342-B676-4264-A52D-FED2E83687DD}"/>
              </a:ext>
            </a:extLst>
          </p:cNvPr>
          <p:cNvSpPr>
            <a:spLocks noGrp="1"/>
          </p:cNvSpPr>
          <p:nvPr>
            <p:ph type="title"/>
          </p:nvPr>
        </p:nvSpPr>
        <p:spPr>
          <a:xfrm>
            <a:off x="2589213" y="4800600"/>
            <a:ext cx="8915400" cy="566738"/>
          </a:xfrm>
        </p:spPr>
        <p:txBody>
          <a:bodyPr/>
          <a:lstStyle/>
          <a:p>
            <a:r>
              <a:rPr lang="en-US" b="1" dirty="0"/>
              <a:t>Property of Christ U.M. Church, Troy, NY </a:t>
            </a:r>
            <a:r>
              <a:rPr lang="en-US" sz="1800" b="1" dirty="0"/>
              <a:t>(296)</a:t>
            </a:r>
          </a:p>
        </p:txBody>
      </p:sp>
      <p:pic>
        <p:nvPicPr>
          <p:cNvPr id="6" name="Picture Placeholder 5" descr="A close up of an old building&#10;&#10;Description automatically generated">
            <a:extLst>
              <a:ext uri="{FF2B5EF4-FFF2-40B4-BE49-F238E27FC236}">
                <a16:creationId xmlns:a16="http://schemas.microsoft.com/office/drawing/2014/main" id="{083F107A-98FA-4BB9-A477-F9044D4DF51A}"/>
              </a:ext>
            </a:extLst>
          </p:cNvPr>
          <p:cNvPicPr>
            <a:picLocks noGrp="1" noChangeAspect="1"/>
          </p:cNvPicPr>
          <p:nvPr>
            <p:ph type="pic" idx="1"/>
          </p:nvPr>
        </p:nvPicPr>
        <p:blipFill>
          <a:blip r:embed="rId2"/>
          <a:srcRect t="12884" b="12884"/>
          <a:stretch>
            <a:fillRect/>
          </a:stretch>
        </p:blipFill>
        <p:spPr>
          <a:xfrm>
            <a:off x="2589212" y="634965"/>
            <a:ext cx="8915400" cy="3671923"/>
          </a:xfrm>
        </p:spPr>
      </p:pic>
      <p:sp>
        <p:nvSpPr>
          <p:cNvPr id="4" name="Text Placeholder 3">
            <a:extLst>
              <a:ext uri="{FF2B5EF4-FFF2-40B4-BE49-F238E27FC236}">
                <a16:creationId xmlns:a16="http://schemas.microsoft.com/office/drawing/2014/main" id="{9A52495E-46FE-4850-B791-E4DDFC7FC160}"/>
              </a:ext>
            </a:extLst>
          </p:cNvPr>
          <p:cNvSpPr>
            <a:spLocks noGrp="1"/>
          </p:cNvSpPr>
          <p:nvPr>
            <p:ph type="body" sz="half" idx="2"/>
          </p:nvPr>
        </p:nvSpPr>
        <p:spPr>
          <a:xfrm>
            <a:off x="2589213" y="5367337"/>
            <a:ext cx="8915400" cy="855697"/>
          </a:xfrm>
        </p:spPr>
        <p:txBody>
          <a:bodyPr>
            <a:noAutofit/>
          </a:bodyPr>
          <a:lstStyle/>
          <a:p>
            <a:r>
              <a:rPr lang="en-US" sz="1400" b="1" dirty="0"/>
              <a:t>Albany District (Rensselaer County) - In late 1808 the </a:t>
            </a:r>
            <a:r>
              <a:rPr lang="en-US" sz="1400" b="1" i="1" dirty="0"/>
              <a:t>State Street Methodist Episcopal Church </a:t>
            </a:r>
            <a:r>
              <a:rPr lang="en-US" sz="1400" b="1" dirty="0"/>
              <a:t>of the village of Troy was incorporated with a meeting house completed in 1811.  A brick church </a:t>
            </a:r>
            <a:r>
              <a:rPr lang="en-US" b="1" dirty="0"/>
              <a:t>(</a:t>
            </a:r>
            <a:r>
              <a:rPr lang="en-US" b="1" i="1" dirty="0"/>
              <a:t>above</a:t>
            </a:r>
            <a:r>
              <a:rPr lang="en-US" dirty="0"/>
              <a:t> - </a:t>
            </a:r>
            <a:r>
              <a:rPr lang="en-US" b="1" dirty="0">
                <a:hlinkClick r:id="rId3"/>
              </a:rPr>
              <a:t>https://archive.org/details/historyofmethodi00hilliala/page/50/mode/2up</a:t>
            </a:r>
            <a:r>
              <a:rPr lang="en-US" b="1" dirty="0"/>
              <a:t>) </a:t>
            </a:r>
            <a:r>
              <a:rPr lang="en-US" sz="1400" b="1" dirty="0"/>
              <a:t>was built in 1827 and a blue limestone church in 1871.</a:t>
            </a:r>
            <a:endParaRPr lang="en-US" sz="1100" b="1" dirty="0"/>
          </a:p>
        </p:txBody>
      </p:sp>
    </p:spTree>
    <p:extLst>
      <p:ext uri="{BB962C8B-B14F-4D97-AF65-F5344CB8AC3E}">
        <p14:creationId xmlns:p14="http://schemas.microsoft.com/office/powerpoint/2010/main" val="1026549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5" name="Group 2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9" name="Rectangle 3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3" name="Rectangle 42">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BE5BB-1F18-4B6F-B6D0-F20C4792D762}"/>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400" b="1" dirty="0"/>
              <a:t>Property of </a:t>
            </a:r>
            <a:br>
              <a:rPr lang="en-US" b="1" dirty="0"/>
            </a:br>
            <a:r>
              <a:rPr lang="en-US" sz="2800" b="1" dirty="0"/>
              <a:t>Christ U.M. Church, Troy, NY </a:t>
            </a:r>
            <a:r>
              <a:rPr lang="en-US" sz="1800" dirty="0"/>
              <a:t>(continued)</a:t>
            </a:r>
          </a:p>
        </p:txBody>
      </p:sp>
      <p:sp>
        <p:nvSpPr>
          <p:cNvPr id="45" name="Rectangle 44">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C773C059-C704-4665-A8F1-478B6D5A66D0}"/>
              </a:ext>
            </a:extLst>
          </p:cNvPr>
          <p:cNvSpPr>
            <a:spLocks noGrp="1"/>
          </p:cNvSpPr>
          <p:nvPr>
            <p:ph type="body" sz="half" idx="2"/>
          </p:nvPr>
        </p:nvSpPr>
        <p:spPr>
          <a:xfrm>
            <a:off x="649225" y="2133600"/>
            <a:ext cx="3650278" cy="3759253"/>
          </a:xfrm>
        </p:spPr>
        <p:txBody>
          <a:bodyPr vert="horz" lIns="91440" tIns="45720" rIns="91440" bIns="45720" rtlCol="0">
            <a:normAutofit lnSpcReduction="10000"/>
          </a:bodyPr>
          <a:lstStyle/>
          <a:p>
            <a:pPr algn="just">
              <a:buFont typeface="Wingdings 3" charset="2"/>
              <a:buChar char=""/>
            </a:pPr>
            <a:r>
              <a:rPr lang="en-US" sz="1600" b="1" u="sng" dirty="0"/>
              <a:t>Mergers</a:t>
            </a:r>
            <a:r>
              <a:rPr lang="en-US" sz="1600" b="1" dirty="0"/>
              <a:t>:</a:t>
            </a:r>
            <a:r>
              <a:rPr lang="en-US" b="1" dirty="0"/>
              <a:t>  </a:t>
            </a:r>
            <a:r>
              <a:rPr lang="en-US" sz="1600" b="1" dirty="0"/>
              <a:t>State Street M.E. Church </a:t>
            </a:r>
            <a:r>
              <a:rPr lang="en-US" sz="1600" dirty="0"/>
              <a:t>merged with the </a:t>
            </a:r>
            <a:r>
              <a:rPr lang="en-US" sz="1600" b="1" dirty="0"/>
              <a:t>Third Street Methodist Episcopal Church </a:t>
            </a:r>
            <a:r>
              <a:rPr lang="en-US" sz="1600" dirty="0"/>
              <a:t>in </a:t>
            </a:r>
            <a:r>
              <a:rPr lang="en-US" sz="1600" b="1" u="sng" dirty="0"/>
              <a:t>1879</a:t>
            </a:r>
            <a:r>
              <a:rPr lang="en-US" sz="1600" dirty="0"/>
              <a:t>.  In </a:t>
            </a:r>
            <a:r>
              <a:rPr lang="en-US" sz="1600" b="1" u="sng" dirty="0"/>
              <a:t>1925</a:t>
            </a:r>
            <a:r>
              <a:rPr lang="en-US" sz="1600" b="1" dirty="0"/>
              <a:t> </a:t>
            </a:r>
            <a:r>
              <a:rPr lang="en-US" sz="1600" dirty="0"/>
              <a:t>State Street M.E., </a:t>
            </a:r>
            <a:r>
              <a:rPr lang="en-US" sz="1600" b="1" dirty="0"/>
              <a:t>Fifth Avenue M.E.</a:t>
            </a:r>
            <a:r>
              <a:rPr lang="en-US" sz="1600" dirty="0"/>
              <a:t>, and the </a:t>
            </a:r>
            <a:r>
              <a:rPr lang="en-US" sz="1600" b="1" dirty="0"/>
              <a:t>German Methodist Episcopal Church </a:t>
            </a:r>
            <a:r>
              <a:rPr lang="en-US" sz="1600" dirty="0"/>
              <a:t>merged under the name</a:t>
            </a:r>
            <a:r>
              <a:rPr lang="en-US" sz="1600" i="1" dirty="0"/>
              <a:t> </a:t>
            </a:r>
            <a:r>
              <a:rPr lang="en-US" sz="1600" b="1" i="1" dirty="0"/>
              <a:t>Fifth Avenue-State Street Methodist Episcopal Church</a:t>
            </a:r>
            <a:r>
              <a:rPr lang="en-US" sz="1600" dirty="0"/>
              <a:t>.  In </a:t>
            </a:r>
            <a:r>
              <a:rPr lang="en-US" sz="1600" b="1" u="sng" dirty="0"/>
              <a:t>1965</a:t>
            </a:r>
            <a:r>
              <a:rPr lang="en-US" sz="1600" dirty="0"/>
              <a:t> that church and </a:t>
            </a:r>
            <a:r>
              <a:rPr lang="en-US" sz="1600" b="1" dirty="0"/>
              <a:t>Trinity Methodist Church </a:t>
            </a:r>
            <a:r>
              <a:rPr lang="en-US" sz="1600" dirty="0"/>
              <a:t>merged to form </a:t>
            </a:r>
            <a:r>
              <a:rPr lang="en-US" sz="1600" b="1" i="1" dirty="0"/>
              <a:t>Christ Church </a:t>
            </a:r>
            <a:r>
              <a:rPr lang="en-US" sz="1600" dirty="0"/>
              <a:t>(in the 1871 church bldg.).  </a:t>
            </a:r>
          </a:p>
          <a:p>
            <a:pPr algn="just">
              <a:buFont typeface="Wingdings 3" charset="2"/>
              <a:buChar char=""/>
            </a:pPr>
            <a:r>
              <a:rPr lang="en-US" sz="1600" b="1" dirty="0"/>
              <a:t>A chapel was constructed at the 35 State Street at 5</a:t>
            </a:r>
            <a:r>
              <a:rPr lang="en-US" sz="1600" b="1" baseline="30000" dirty="0"/>
              <a:t>th</a:t>
            </a:r>
            <a:r>
              <a:rPr lang="en-US" sz="1600" b="1" dirty="0"/>
              <a:t> Ave. church with </a:t>
            </a:r>
            <a:r>
              <a:rPr lang="en-US" sz="1600" b="1" dirty="0">
                <a:sym typeface="WP TypographicSymbols" panose="00000400000000000000" pitchFamily="2" charset="0"/>
              </a:rPr>
              <a:t>“</a:t>
            </a:r>
            <a:r>
              <a:rPr lang="en-US" sz="1600" b="1" dirty="0"/>
              <a:t>holy relics</a:t>
            </a:r>
            <a:r>
              <a:rPr lang="en-US" sz="1600" b="1" dirty="0">
                <a:sym typeface="WP TypographicSymbols" panose="00000400000000000000" pitchFamily="2" charset="0"/>
              </a:rPr>
              <a:t>”</a:t>
            </a:r>
            <a:r>
              <a:rPr lang="en-US" sz="1600" b="1" dirty="0"/>
              <a:t> from Trinity Methodist Church.</a:t>
            </a:r>
          </a:p>
        </p:txBody>
      </p:sp>
      <p:pic>
        <p:nvPicPr>
          <p:cNvPr id="6" name="Content Placeholder 5" descr="A large room&#10;&#10;Description automatically generated">
            <a:extLst>
              <a:ext uri="{FF2B5EF4-FFF2-40B4-BE49-F238E27FC236}">
                <a16:creationId xmlns:a16="http://schemas.microsoft.com/office/drawing/2014/main" id="{EE9B1A4F-1048-4F34-953D-371AC0856001}"/>
              </a:ext>
            </a:extLst>
          </p:cNvPr>
          <p:cNvPicPr>
            <a:picLocks noGrp="1" noChangeAspect="1"/>
          </p:cNvPicPr>
          <p:nvPr>
            <p:ph idx="1"/>
          </p:nvPr>
        </p:nvPicPr>
        <p:blipFill rotWithShape="1">
          <a:blip r:embed="rId2"/>
          <a:srcRect l="716" r="-1" b="-1"/>
          <a:stretch/>
        </p:blipFill>
        <p:spPr>
          <a:xfrm>
            <a:off x="4619543" y="640080"/>
            <a:ext cx="6953577" cy="5252773"/>
          </a:xfrm>
          <a:prstGeom prst="rect">
            <a:avLst/>
          </a:prstGeom>
        </p:spPr>
      </p:pic>
      <p:sp>
        <p:nvSpPr>
          <p:cNvPr id="47"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38403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437</TotalTime>
  <Words>1467</Words>
  <Application>Microsoft Office PowerPoint</Application>
  <PresentationFormat>Widescreen</PresentationFormat>
  <Paragraphs>53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Century Gothic</vt:lpstr>
      <vt:lpstr>Times New Roman</vt:lpstr>
      <vt:lpstr>Wingdings 3</vt:lpstr>
      <vt:lpstr>WP TypographicSymbols</vt:lpstr>
      <vt:lpstr>Wisp</vt:lpstr>
      <vt:lpstr>UMC Historic Sites</vt:lpstr>
      <vt:lpstr>PowerPoint Presentation</vt:lpstr>
      <vt:lpstr>PowerPoint Presentation</vt:lpstr>
      <vt:lpstr>Grave of Philip Embury, Cambridge, NY (251)</vt:lpstr>
      <vt:lpstr>Ashgrove Cemetery, White Creek, New York (252)</vt:lpstr>
      <vt:lpstr>Harkness United Methodist Church, Harkness, NY (p.o. Peru) (582)  Adirondack District (Clinton County) – home church of Dr. Georgia Harkness it became an UMC historic site in 2025</vt:lpstr>
      <vt:lpstr>Grave of Captain Thomas Webb,  Wesley Chapel, Bristol, England (19)</vt:lpstr>
      <vt:lpstr>Property of Christ U.M. Church, Troy, NY (296)</vt:lpstr>
      <vt:lpstr>Property of  Christ U.M. Church, Troy, NY (continued)</vt:lpstr>
      <vt:lpstr>Sauquoit Valley U.M. Church,   Sauquoit, NY (411)   Mohawk District (Oneida County) </vt:lpstr>
      <vt:lpstr>Woolworth Memorial U.M. Church, Great Bend, NY (424)</vt:lpstr>
      <vt:lpstr>Dempster Grove Camp, New Haven, NY  (401)  Crossroads District (Oswego County) – established 1875 as a Christian campground near Lake Ontario; named “Dempster Grove” for John Dempster, a well-known Methodist minister - Over 100 tents were erected and there were two gates, one for horses and buggies and another for buses from the trains.  The first Sunday 3,500 attended. Cottages were erected the following year.  In 1902 the Tabernacle was completed and dedicated and in 1908 the “Lady’s Improvement Society” organized to upkeep the buildings, buy supplies, etc. </vt:lpstr>
      <vt:lpstr>First Session of Genesee Conference, Lyons U. M. Church, Lyons, NY (109)</vt:lpstr>
      <vt:lpstr>First U.M. Church, Newark, NY (410)</vt:lpstr>
      <vt:lpstr>Butler Center M.E. Church, Butler Center, NY (402)</vt:lpstr>
      <vt:lpstr>  History is not a burden on the memory  but an illumination of the soul.   - Lord Acton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UMC Historic Sites</dc:title>
  <dc:creator>Nancy Rutenber</dc:creator>
  <cp:lastModifiedBy>Nancy Rutenber</cp:lastModifiedBy>
  <cp:revision>3</cp:revision>
  <dcterms:created xsi:type="dcterms:W3CDTF">2019-01-20T00:39:41Z</dcterms:created>
  <dcterms:modified xsi:type="dcterms:W3CDTF">2025-09-20T23:30:42Z</dcterms:modified>
</cp:coreProperties>
</file>