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302" r:id="rId7"/>
    <p:sldId id="303" r:id="rId8"/>
    <p:sldId id="304" r:id="rId9"/>
    <p:sldId id="305" r:id="rId10"/>
    <p:sldId id="306" r:id="rId11"/>
    <p:sldId id="307" r:id="rId12"/>
    <p:sldId id="309" r:id="rId13"/>
    <p:sldId id="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46" autoAdjust="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7/12/2025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Retiree Housing Exclusion Resolution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053A-74D9-78C0-6D6E-8A09FF02E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4D668-3AA8-CB36-0472-DDF6EF54E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copy of the current year’s Retiree Housing Exclusion Resolution is on the Conference website for printing and filing with taxes</a:t>
            </a:r>
          </a:p>
          <a:p>
            <a:r>
              <a:rPr lang="en-US" dirty="0"/>
              <a:t>A copy of the Retiree Housing Exclusion Resolution worksheet is also available on the website</a:t>
            </a:r>
          </a:p>
        </p:txBody>
      </p:sp>
    </p:spTree>
    <p:extLst>
      <p:ext uri="{BB962C8B-B14F-4D97-AF65-F5344CB8AC3E}">
        <p14:creationId xmlns:p14="http://schemas.microsoft.com/office/powerpoint/2010/main" val="97057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4" y="1910281"/>
            <a:ext cx="10185128" cy="35127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Can only be used by the United Methodist clergy person in retirement status</a:t>
            </a:r>
          </a:p>
          <a:p>
            <a:r>
              <a:rPr lang="en-US" dirty="0"/>
              <a:t>Cannot be using by surviving spouses who are not eligible on their own record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8FF2-48FE-C36E-7F48-91538003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1099-R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F3EAC-3D62-BC2A-9C63-C39ABB853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the 1099-R form that is issued by </a:t>
            </a:r>
            <a:r>
              <a:rPr lang="en-US" dirty="0" err="1"/>
              <a:t>Wespath</a:t>
            </a:r>
            <a:r>
              <a:rPr lang="en-US" dirty="0"/>
              <a:t> as a denominational retirement will have the gross distribution amount reported in Box 1</a:t>
            </a:r>
          </a:p>
          <a:p>
            <a:r>
              <a:rPr lang="en-US" dirty="0"/>
              <a:t>The amount is Box 2 (Taxable Amount) will be left blank by </a:t>
            </a:r>
            <a:r>
              <a:rPr lang="en-US" dirty="0" err="1"/>
              <a:t>Wespath</a:t>
            </a:r>
            <a:endParaRPr lang="en-US" dirty="0"/>
          </a:p>
          <a:p>
            <a:r>
              <a:rPr lang="en-US" dirty="0"/>
              <a:t>The Box that says “taxable amount not determined will be checked)</a:t>
            </a:r>
          </a:p>
          <a:p>
            <a:r>
              <a:rPr lang="en-US" dirty="0"/>
              <a:t>If taxes were withheld, that will also be reported</a:t>
            </a:r>
          </a:p>
        </p:txBody>
      </p:sp>
    </p:spTree>
    <p:extLst>
      <p:ext uri="{BB962C8B-B14F-4D97-AF65-F5344CB8AC3E}">
        <p14:creationId xmlns:p14="http://schemas.microsoft.com/office/powerpoint/2010/main" val="303623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EC44-47A0-7E04-5C56-41A9A9D4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Retiree Housing Exclusion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758CF-EE0C-4B7A-05DD-525F24C6C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Every year at Annual Conference, we pass a resolution that allows the clergy person to elect up to 100% of their denominational retirement as housing</a:t>
            </a:r>
          </a:p>
          <a:p>
            <a:r>
              <a:rPr lang="en-US" dirty="0"/>
              <a:t>The Upper New York Conference adopted the Housing/Rental Exclusion Resolution </a:t>
            </a:r>
          </a:p>
          <a:p>
            <a:r>
              <a:rPr lang="en-US" dirty="0"/>
              <a:t>which designates 100% of United Methodist pension, severance or disability income as </a:t>
            </a:r>
          </a:p>
          <a:p>
            <a:r>
              <a:rPr lang="en-US" dirty="0"/>
              <a:t>housing exclusion in accordance with IRS Code section 107 is approved for the year </a:t>
            </a:r>
          </a:p>
          <a:p>
            <a:r>
              <a:rPr lang="en-US" dirty="0"/>
              <a:t>Jan. 1, [YEAR] through Dec. 31 [YEAR] as follows: </a:t>
            </a:r>
          </a:p>
          <a:p>
            <a:r>
              <a:rPr lang="en-US" dirty="0"/>
              <a:t>Whereas the religious denomination known as the United Methodist Church (THE </a:t>
            </a:r>
          </a:p>
          <a:p>
            <a:r>
              <a:rPr lang="en-US" dirty="0"/>
              <a:t>“Church”), of which this Conference is a part, has in the past functioned and continues </a:t>
            </a:r>
          </a:p>
          <a:p>
            <a:r>
              <a:rPr lang="en-US" dirty="0"/>
              <a:t>to function through Ministers of the Gospel (within the meaning of Internal Revenue </a:t>
            </a:r>
          </a:p>
          <a:p>
            <a:r>
              <a:rPr lang="en-US" dirty="0"/>
              <a:t>Code Section 107) who were or are duly ordained, commissioned or licensed ministers </a:t>
            </a:r>
          </a:p>
          <a:p>
            <a:r>
              <a:rPr lang="en-US" dirty="0"/>
              <a:t>of the Church (“Clergypersons”); and, </a:t>
            </a:r>
          </a:p>
          <a:p>
            <a:r>
              <a:rPr lang="en-US" dirty="0"/>
              <a:t>Whereas the practice of the Church and of this Conference was and is to provide active </a:t>
            </a:r>
          </a:p>
          <a:p>
            <a:r>
              <a:rPr lang="en-US" dirty="0"/>
              <a:t>Clergypersons with a parsonage or a rental/housing allowance as part of their gross </a:t>
            </a:r>
          </a:p>
          <a:p>
            <a:r>
              <a:rPr lang="en-US" dirty="0"/>
              <a:t>compensation; and, </a:t>
            </a:r>
          </a:p>
        </p:txBody>
      </p:sp>
    </p:spTree>
    <p:extLst>
      <p:ext uri="{BB962C8B-B14F-4D97-AF65-F5344CB8AC3E}">
        <p14:creationId xmlns:p14="http://schemas.microsoft.com/office/powerpoint/2010/main" val="147663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A8503-6621-FF47-4AB3-56D7BC65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858FF-2BA4-1DFE-E97C-C9B0C946F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Whereas pensions or other amounts paid to active, retired, terminated, and disabled </a:t>
            </a:r>
          </a:p>
          <a:p>
            <a:r>
              <a:rPr lang="en-US" dirty="0"/>
              <a:t>Clergypersons are considered to be deferred compensation and are paid to active, </a:t>
            </a:r>
          </a:p>
          <a:p>
            <a:r>
              <a:rPr lang="en-US" dirty="0"/>
              <a:t>retired, terminated, and disabled Clergypersons in consideration of previous active </a:t>
            </a:r>
          </a:p>
          <a:p>
            <a:r>
              <a:rPr lang="en-US" dirty="0"/>
              <a:t>service; and, </a:t>
            </a:r>
          </a:p>
          <a:p>
            <a:r>
              <a:rPr lang="en-US" dirty="0"/>
              <a:t>Whereas the Internal Revenue Service has recognized that the Conference (or its </a:t>
            </a:r>
          </a:p>
          <a:p>
            <a:r>
              <a:rPr lang="en-US" dirty="0"/>
              <a:t>predecessors) as an appropriate organization to designate a rental/housing allowance </a:t>
            </a:r>
          </a:p>
          <a:p>
            <a:r>
              <a:rPr lang="en-US" dirty="0"/>
              <a:t>for Clergypersons who are or were members of this Conference and are eligible to </a:t>
            </a:r>
          </a:p>
          <a:p>
            <a:r>
              <a:rPr lang="en-US" dirty="0"/>
              <a:t>receive such deferred compensation.</a:t>
            </a:r>
          </a:p>
        </p:txBody>
      </p:sp>
    </p:spTree>
    <p:extLst>
      <p:ext uri="{BB962C8B-B14F-4D97-AF65-F5344CB8AC3E}">
        <p14:creationId xmlns:p14="http://schemas.microsoft.com/office/powerpoint/2010/main" val="152863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0823-DA90-E585-2944-BACF9850A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4FA8C-E1AA-7B57-CD5F-87926A3C3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Now Therefore Be It Resolved </a:t>
            </a:r>
          </a:p>
          <a:p>
            <a:r>
              <a:rPr lang="en-US" dirty="0"/>
              <a:t>1. That an mount equal to 100% of the pension, severance, or disability payments </a:t>
            </a:r>
          </a:p>
          <a:p>
            <a:r>
              <a:rPr lang="en-US" dirty="0"/>
              <a:t>received from plans authorized under The Book of Discipline of The United </a:t>
            </a:r>
          </a:p>
          <a:p>
            <a:r>
              <a:rPr lang="en-US" dirty="0"/>
              <a:t>Methodist Church (the “Discipline”), which includes all such payments from the </a:t>
            </a:r>
          </a:p>
          <a:p>
            <a:r>
              <a:rPr lang="en-US" dirty="0"/>
              <a:t>General Board of Pension and Health Benefits (“GBOPHB”), during the period </a:t>
            </a:r>
          </a:p>
          <a:p>
            <a:r>
              <a:rPr lang="en-US" dirty="0"/>
              <a:t>January 1, [YEAR] through December 31, [YEAR], by each active, retired, </a:t>
            </a:r>
          </a:p>
          <a:p>
            <a:r>
              <a:rPr lang="en-US" dirty="0"/>
              <a:t>terminated, or disabled Clergypersons who is or was a member of the </a:t>
            </a:r>
          </a:p>
          <a:p>
            <a:r>
              <a:rPr lang="en-US" dirty="0"/>
              <a:t>Conference, or its predecessors, be and is thereby designated as a </a:t>
            </a:r>
          </a:p>
          <a:p>
            <a:r>
              <a:rPr lang="en-US" dirty="0"/>
              <a:t>rental/housing allowance for each such Clergypersons; and </a:t>
            </a:r>
          </a:p>
        </p:txBody>
      </p:sp>
    </p:spTree>
    <p:extLst>
      <p:ext uri="{BB962C8B-B14F-4D97-AF65-F5344CB8AC3E}">
        <p14:creationId xmlns:p14="http://schemas.microsoft.com/office/powerpoint/2010/main" val="3043391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152E-54EE-B86A-AFB0-A28D5C39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6CA52-ACF9-0BD2-1F20-E219FE1E3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858232"/>
          </a:xfrm>
        </p:spPr>
        <p:txBody>
          <a:bodyPr>
            <a:normAutofit fontScale="32500" lnSpcReduction="20000"/>
          </a:bodyPr>
          <a:lstStyle/>
          <a:p>
            <a:r>
              <a:rPr lang="en-US" dirty="0"/>
              <a:t>2. That the pension, severance, or disability payments to which this rental/housing </a:t>
            </a:r>
          </a:p>
          <a:p>
            <a:r>
              <a:rPr lang="en-US" dirty="0"/>
              <a:t>allowance designation applies shall be any pension, severance, or disability </a:t>
            </a:r>
          </a:p>
          <a:p>
            <a:r>
              <a:rPr lang="en-US" dirty="0"/>
              <a:t>payment from plans, annuities, or funds authorized under the Discipline, </a:t>
            </a:r>
          </a:p>
          <a:p>
            <a:r>
              <a:rPr lang="en-US" dirty="0"/>
              <a:t>including such payments from the GBOPHB and from a commercial annuity </a:t>
            </a:r>
          </a:p>
          <a:p>
            <a:r>
              <a:rPr lang="en-US" dirty="0"/>
              <a:t>company contracted by the GBOPHB to provide an annuity arising from benefits </a:t>
            </a:r>
          </a:p>
          <a:p>
            <a:r>
              <a:rPr lang="en-US" dirty="0"/>
              <a:t>accrued under a GBOPHB plan, annuity, or fund authorized under the Discipline, </a:t>
            </a:r>
          </a:p>
          <a:p>
            <a:r>
              <a:rPr lang="en-US" dirty="0"/>
              <a:t>that result from any service a Clergyperson rendered to this Conference or that </a:t>
            </a:r>
          </a:p>
          <a:p>
            <a:r>
              <a:rPr lang="en-US" dirty="0"/>
              <a:t>an active, a retired, a terminated, or a disabled Clergyperson of this Conference </a:t>
            </a:r>
          </a:p>
          <a:p>
            <a:r>
              <a:rPr lang="en-US" dirty="0"/>
              <a:t>rendered to any local church, annual conference of the Church, general agency </a:t>
            </a:r>
          </a:p>
          <a:p>
            <a:r>
              <a:rPr lang="en-US" dirty="0"/>
              <a:t>of the Church, other institution of the Church, former denomination that is now a </a:t>
            </a:r>
          </a:p>
          <a:p>
            <a:r>
              <a:rPr lang="en-US" dirty="0"/>
              <a:t>part of the Church, or any other employer that employed the Clergyperson to </a:t>
            </a:r>
          </a:p>
          <a:p>
            <a:r>
              <a:rPr lang="en-US" dirty="0"/>
              <a:t>perform services related to the ministry of the Church, or its predecessors, and </a:t>
            </a:r>
          </a:p>
          <a:p>
            <a:r>
              <a:rPr lang="en-US" dirty="0"/>
              <a:t>that elected to make contributions to, or accrue a benefit under, such a plan, </a:t>
            </a:r>
          </a:p>
          <a:p>
            <a:r>
              <a:rPr lang="en-US" dirty="0"/>
              <a:t>annuity, or fund for such an active, a retired, a terminated, or a disabled </a:t>
            </a:r>
          </a:p>
          <a:p>
            <a:r>
              <a:rPr lang="en-US" dirty="0"/>
              <a:t>Clergyperson’s pension, severance, or disability plan benefit as part of his or her </a:t>
            </a:r>
          </a:p>
          <a:p>
            <a:r>
              <a:rPr lang="en-US" dirty="0"/>
              <a:t>gross compensation.</a:t>
            </a:r>
          </a:p>
        </p:txBody>
      </p:sp>
    </p:spTree>
    <p:extLst>
      <p:ext uri="{BB962C8B-B14F-4D97-AF65-F5344CB8AC3E}">
        <p14:creationId xmlns:p14="http://schemas.microsoft.com/office/powerpoint/2010/main" val="112008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CA99-CA1D-EA13-3EEB-C1CB978B1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calculate what can be excluded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A1B31-0216-E683-FE26-E37570FA7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rental/housing allowance that may be excluded from a clergyperson’s gross </a:t>
            </a:r>
          </a:p>
          <a:p>
            <a:r>
              <a:rPr lang="en-US" dirty="0"/>
              <a:t>income for any year for federal (and, in most cases, state) income tax purposes is </a:t>
            </a:r>
          </a:p>
          <a:p>
            <a:r>
              <a:rPr lang="en-US" dirty="0"/>
              <a:t>limited under Internal Revenue Code section 107(2), and regulations thereunder, to the </a:t>
            </a:r>
          </a:p>
          <a:p>
            <a:r>
              <a:rPr lang="en-US" dirty="0"/>
              <a:t>lesser of: </a:t>
            </a:r>
          </a:p>
          <a:p>
            <a:r>
              <a:rPr lang="en-US" dirty="0"/>
              <a:t>    1) the amount of the rental/housing allowance designated by the </a:t>
            </a:r>
          </a:p>
          <a:p>
            <a:r>
              <a:rPr lang="en-US" dirty="0"/>
              <a:t>Clergyperson’s employer or other appropriate body of the church (such as this </a:t>
            </a:r>
          </a:p>
          <a:p>
            <a:r>
              <a:rPr lang="en-US" dirty="0"/>
              <a:t>Conference in the foregoing resolutions) for such year; </a:t>
            </a:r>
          </a:p>
          <a:p>
            <a:r>
              <a:rPr lang="en-US" dirty="0"/>
              <a:t>   2) the amount actually expended by the Clergyperson to rent or provide a home in such year; or</a:t>
            </a:r>
          </a:p>
          <a:p>
            <a:r>
              <a:rPr lang="en-US" dirty="0"/>
              <a:t>   3) the fair rental value of the home, including furnishings and appurtenances (such as a garage), plus the cost of utilities in such year. </a:t>
            </a:r>
          </a:p>
        </p:txBody>
      </p:sp>
    </p:spTree>
    <p:extLst>
      <p:ext uri="{BB962C8B-B14F-4D97-AF65-F5344CB8AC3E}">
        <p14:creationId xmlns:p14="http://schemas.microsoft.com/office/powerpoint/2010/main" val="3421519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86B7-3944-D9FE-367C-0668667D4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D8527-FE43-F26C-8193-9AD9D0369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 of the denominational retirement is subject to self-employment tax</a:t>
            </a:r>
          </a:p>
          <a:p>
            <a:r>
              <a:rPr lang="en-US" dirty="0"/>
              <a:t>Only the amount calculated as “taxable), i.e. the gross amount less housing costs is basically subject to federal income tax</a:t>
            </a:r>
          </a:p>
        </p:txBody>
      </p:sp>
    </p:spTree>
    <p:extLst>
      <p:ext uri="{BB962C8B-B14F-4D97-AF65-F5344CB8AC3E}">
        <p14:creationId xmlns:p14="http://schemas.microsoft.com/office/powerpoint/2010/main" val="306053271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230e9df3-be65-4c73-a93b-d1236ebd677e"/>
    <ds:schemaRef ds:uri="http://schemas.microsoft.com/office/2006/documentManagement/types"/>
    <ds:schemaRef ds:uri="71af3243-3dd4-4a8d-8c0d-dd76da1f02a5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http://schemas.microsoft.com/sharepoint/v3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{C8E3239E-352E-49C3-8872-FE7EBA0E111C}TF0e83fa2d-9a66-4e5e-9e82-acc620be7a498e277179_win32-f234380521c6</Template>
  <TotalTime>60</TotalTime>
  <Words>936</Words>
  <Application>Microsoft Office PowerPoint</Application>
  <PresentationFormat>Widescreen</PresentationFormat>
  <Paragraphs>75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Tenorite</vt:lpstr>
      <vt:lpstr>Custom</vt:lpstr>
      <vt:lpstr>Retiree Housing Exclusion Resolution</vt:lpstr>
      <vt:lpstr>General Requirements</vt:lpstr>
      <vt:lpstr>1099-R Form</vt:lpstr>
      <vt:lpstr>Retiree Housing Exclusion Resolution</vt:lpstr>
      <vt:lpstr>PowerPoint Presentation</vt:lpstr>
      <vt:lpstr>PowerPoint Presentation</vt:lpstr>
      <vt:lpstr>PowerPoint Presentation</vt:lpstr>
      <vt:lpstr>How to calculate what can be excluded</vt:lpstr>
      <vt:lpstr>What does this mean?</vt:lpstr>
      <vt:lpstr>Forms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Rowley</dc:creator>
  <cp:lastModifiedBy>Susan Ranous</cp:lastModifiedBy>
  <cp:revision>3</cp:revision>
  <dcterms:created xsi:type="dcterms:W3CDTF">2025-06-30T17:41:44Z</dcterms:created>
  <dcterms:modified xsi:type="dcterms:W3CDTF">2025-07-12T19:30:25Z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