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302" r:id="rId7"/>
    <p:sldId id="303" r:id="rId8"/>
    <p:sldId id="304" r:id="rId9"/>
    <p:sldId id="3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5" autoAdjust="0"/>
    <p:restoredTop sz="95620" autoAdjust="0"/>
  </p:normalViewPr>
  <p:slideViewPr>
    <p:cSldViewPr snapToGrid="0">
      <p:cViewPr varScale="1">
        <p:scale>
          <a:sx n="63" d="100"/>
          <a:sy n="63" d="100"/>
        </p:scale>
        <p:origin x="184" y="1480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10/28/25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10/28/25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1BDAA-0FC1-6B54-6440-2FA6F65B6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DD224F-5B99-A901-6A5A-43DC1957C8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DD2184-DCAC-1D70-63D7-A99D2BD98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608BF-85DC-8A29-69ED-B93BAAC09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7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830130"/>
          </a:xfrm>
        </p:spPr>
        <p:txBody>
          <a:bodyPr/>
          <a:lstStyle/>
          <a:p>
            <a:r>
              <a:rPr lang="en-US" dirty="0"/>
              <a:t>Compass Withholdings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What is Compass?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4" y="1910281"/>
            <a:ext cx="10185128" cy="351274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Per </a:t>
            </a:r>
            <a:r>
              <a:rPr lang="en-US" dirty="0" err="1"/>
              <a:t>Wespath</a:t>
            </a:r>
            <a:r>
              <a:rPr lang="en-US" dirty="0"/>
              <a:t>, Compass is an account-based defined contribution retirement plan for eligible clergy of The United Methodist Church (UMC). </a:t>
            </a:r>
          </a:p>
          <a:p>
            <a:r>
              <a:rPr lang="en-US" dirty="0"/>
              <a:t>It is designed to help clergy optimize their retirement income with the ability to leave their account balance to their beneficiaries. </a:t>
            </a:r>
          </a:p>
          <a:p>
            <a:r>
              <a:rPr lang="en-US" dirty="0"/>
              <a:t>Through shared responsibility, clergy accumulate an account balance during their active ministry and have flexibility to receive their income during retirement.</a:t>
            </a:r>
          </a:p>
          <a:p>
            <a:r>
              <a:rPr lang="en-US" dirty="0"/>
              <a:t>Compass essentially replaces CRSP.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51F78-3B32-BAFA-9123-0DFB79CB4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Eligible to Participate in Compass?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E0D57-B449-7D2F-13EC-9BD68862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active clergy appointed 75% or more are eligible to participate in Compass</a:t>
            </a:r>
            <a:r>
              <a:rPr lang="en-US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45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D7828-E1CA-7166-E511-772B0CAB4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Compass Calculated?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FD2F-4FD0-76E4-41A7-E07F932F3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Conference acts as plan sponsor</a:t>
            </a:r>
          </a:p>
          <a:p>
            <a:r>
              <a:rPr lang="en-US" dirty="0"/>
              <a:t>The church contributes/pays an amount, calculated at 10.5% of the clergy person’s pension base</a:t>
            </a:r>
          </a:p>
          <a:p>
            <a:r>
              <a:rPr lang="en-US" dirty="0"/>
              <a:t>The clergy person </a:t>
            </a:r>
            <a:r>
              <a:rPr lang="en-US"/>
              <a:t>can elect </a:t>
            </a:r>
            <a:r>
              <a:rPr lang="en-US" dirty="0"/>
              <a:t>to have a before-tax amount withheld from their payroll. They could also elect a Roth (after-tax amount) to be withheld</a:t>
            </a:r>
          </a:p>
          <a:p>
            <a:r>
              <a:rPr lang="en-US" dirty="0"/>
              <a:t>The amounts due are billed to the church on the monthly billing statement by the Conference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800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B2892-EC4C-4FD3-ECC4-19FB729E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Compass Reported?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D0BC7-90FD-E215-71AA-6EAF3FE8B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amounts billed to and paid by the church are not reported on the W-2 form</a:t>
            </a:r>
          </a:p>
          <a:p>
            <a:r>
              <a:rPr lang="en-US" dirty="0"/>
              <a:t>The before-tax amount withheld from the clergy person’s payroll is reported in Box 12 with Code E</a:t>
            </a:r>
          </a:p>
          <a:p>
            <a:r>
              <a:rPr lang="en-US" dirty="0"/>
              <a:t>The Roth (after-tax) withheld from the clergy person’s payroll is reported in Box 12 with Code BB</a:t>
            </a:r>
          </a:p>
        </p:txBody>
      </p:sp>
    </p:spTree>
    <p:extLst>
      <p:ext uri="{BB962C8B-B14F-4D97-AF65-F5344CB8AC3E}">
        <p14:creationId xmlns:p14="http://schemas.microsoft.com/office/powerpoint/2010/main" val="829036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0A419-50D4-4153-B863-5D8B7BD0C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507C-79F9-157E-0573-C82737B10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Legal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B93AA-8101-4D8A-56EF-55A082A2E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 church has the responsibility to properly calculate and pay the amounts assessed to them on the clergy compensation sheet.</a:t>
            </a:r>
          </a:p>
          <a:p>
            <a:r>
              <a:rPr lang="en-US" dirty="0"/>
              <a:t>The church is responsible for properly withholding amounts elected to be withheld from payroll by clergy</a:t>
            </a:r>
          </a:p>
          <a:p>
            <a:r>
              <a:rPr lang="en-US" dirty="0"/>
              <a:t>The church is responsible for properly and timely paying any amounts withheld </a:t>
            </a:r>
            <a:r>
              <a:rPr lang="en-US"/>
              <a:t>from payroll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812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230e9df3-be65-4c73-a93b-d1236ebd677e"/>
    <ds:schemaRef ds:uri="http://schemas.microsoft.com/office/2006/documentManagement/types"/>
    <ds:schemaRef ds:uri="71af3243-3dd4-4a8d-8c0d-dd76da1f02a5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http://schemas.microsoft.com/sharepoint/v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{C8E3239E-352E-49C3-8872-FE7EBA0E111C}TF0e83fa2d-9a66-4e5e-9e82-acc620be7a498e277179_win32-f234380521c6</Template>
  <TotalTime>83</TotalTime>
  <Words>288</Words>
  <Application>Microsoft Macintosh PowerPoint</Application>
  <PresentationFormat>Widescreen</PresentationFormat>
  <Paragraphs>25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Tenorite</vt:lpstr>
      <vt:lpstr>Custom</vt:lpstr>
      <vt:lpstr>Compass Withholdings</vt:lpstr>
      <vt:lpstr>What is Compass?</vt:lpstr>
      <vt:lpstr>Who is Eligible to Participate in Compass?</vt:lpstr>
      <vt:lpstr>How is Compass Calculated?</vt:lpstr>
      <vt:lpstr>How is Compass Reported?</vt:lpstr>
      <vt:lpstr>Legal Consequences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Rowley</dc:creator>
  <cp:lastModifiedBy>Mary Dalglish</cp:lastModifiedBy>
  <cp:revision>5</cp:revision>
  <dcterms:created xsi:type="dcterms:W3CDTF">2025-06-30T17:41:44Z</dcterms:created>
  <dcterms:modified xsi:type="dcterms:W3CDTF">2025-10-28T15:00:40Z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