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6" r:id="rId5"/>
    <p:sldId id="257" r:id="rId6"/>
    <p:sldId id="302" r:id="rId7"/>
    <p:sldId id="303" r:id="rId8"/>
    <p:sldId id="30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646" autoAdjust="0"/>
  </p:normalViewPr>
  <p:slideViewPr>
    <p:cSldViewPr snapToGrid="0">
      <p:cViewPr varScale="1">
        <p:scale>
          <a:sx n="106" d="100"/>
          <a:sy n="106" d="100"/>
        </p:scale>
        <p:origin x="792" y="96"/>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7/12/2025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7/12/2025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Parsonage</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Parsonage</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4" y="1910281"/>
            <a:ext cx="10185128" cy="3512746"/>
          </a:xfrm>
        </p:spPr>
        <p:txBody>
          <a:bodyPr vert="horz" lIns="91440" tIns="45720" rIns="91440" bIns="45720" rtlCol="0" anchor="t">
            <a:normAutofit/>
          </a:bodyPr>
          <a:lstStyle/>
          <a:p>
            <a:r>
              <a:rPr lang="en-US" dirty="0"/>
              <a:t>A parsonage is a residence provided rent-free by the church for the use of the pastor</a:t>
            </a:r>
          </a:p>
          <a:p>
            <a:r>
              <a:rPr lang="en-US" dirty="0"/>
              <a:t>It is considered part of their compensation</a:t>
            </a:r>
          </a:p>
          <a:p>
            <a:r>
              <a:rPr lang="en-US" dirty="0"/>
              <a:t>While the pastor doesn’t pay for the housing, there is a tax consequence of the parsonage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02C86-C194-EA27-35F3-8A94CC714503}"/>
              </a:ext>
            </a:extLst>
          </p:cNvPr>
          <p:cNvSpPr>
            <a:spLocks noGrp="1"/>
          </p:cNvSpPr>
          <p:nvPr>
            <p:ph type="title"/>
          </p:nvPr>
        </p:nvSpPr>
        <p:spPr/>
        <p:txBody>
          <a:bodyPr/>
          <a:lstStyle/>
          <a:p>
            <a:r>
              <a:rPr lang="en-US" dirty="0"/>
              <a:t>What do I pay tax on if I live in a parsonage?</a:t>
            </a:r>
          </a:p>
        </p:txBody>
      </p:sp>
      <p:sp>
        <p:nvSpPr>
          <p:cNvPr id="3" name="Content Placeholder 2">
            <a:extLst>
              <a:ext uri="{FF2B5EF4-FFF2-40B4-BE49-F238E27FC236}">
                <a16:creationId xmlns:a16="http://schemas.microsoft.com/office/drawing/2014/main" id="{A3E675DB-7F07-4143-A175-E07F0BADB70A}"/>
              </a:ext>
            </a:extLst>
          </p:cNvPr>
          <p:cNvSpPr>
            <a:spLocks noGrp="1"/>
          </p:cNvSpPr>
          <p:nvPr>
            <p:ph idx="1"/>
          </p:nvPr>
        </p:nvSpPr>
        <p:spPr/>
        <p:txBody>
          <a:bodyPr>
            <a:normAutofit fontScale="92500"/>
          </a:bodyPr>
          <a:lstStyle/>
          <a:p>
            <a:r>
              <a:rPr lang="en-US" dirty="0"/>
              <a:t>To determine what you are paying tax on:</a:t>
            </a:r>
          </a:p>
          <a:p>
            <a:r>
              <a:rPr lang="en-US" dirty="0"/>
              <a:t> - Determine the “fair rental value” of the housing. That is, essentially, the amount that the church could rent the house for in the same area, including utilities and furnishings (if included)</a:t>
            </a:r>
          </a:p>
          <a:p>
            <a:r>
              <a:rPr lang="en-US" dirty="0"/>
              <a:t> - If the housing could be rented for $1,000 a month, then the pastor will include $12,000 in his or her self-employment income. It is not subject to federal or state income tax, however</a:t>
            </a:r>
          </a:p>
        </p:txBody>
      </p:sp>
    </p:spTree>
    <p:extLst>
      <p:ext uri="{BB962C8B-B14F-4D97-AF65-F5344CB8AC3E}">
        <p14:creationId xmlns:p14="http://schemas.microsoft.com/office/powerpoint/2010/main" val="96962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50F9-E5F3-60A5-BF89-56FE35A4C2FA}"/>
              </a:ext>
            </a:extLst>
          </p:cNvPr>
          <p:cNvSpPr>
            <a:spLocks noGrp="1"/>
          </p:cNvSpPr>
          <p:nvPr>
            <p:ph type="title"/>
          </p:nvPr>
        </p:nvSpPr>
        <p:spPr/>
        <p:txBody>
          <a:bodyPr/>
          <a:lstStyle/>
          <a:p>
            <a:r>
              <a:rPr lang="en-US" dirty="0"/>
              <a:t>What about the parsonage “value” on the clergy compensation sheet?</a:t>
            </a:r>
          </a:p>
        </p:txBody>
      </p:sp>
      <p:sp>
        <p:nvSpPr>
          <p:cNvPr id="3" name="Content Placeholder 2">
            <a:extLst>
              <a:ext uri="{FF2B5EF4-FFF2-40B4-BE49-F238E27FC236}">
                <a16:creationId xmlns:a16="http://schemas.microsoft.com/office/drawing/2014/main" id="{31C00712-04B7-53FF-7649-5EF16C96D572}"/>
              </a:ext>
            </a:extLst>
          </p:cNvPr>
          <p:cNvSpPr>
            <a:spLocks noGrp="1"/>
          </p:cNvSpPr>
          <p:nvPr>
            <p:ph idx="1"/>
          </p:nvPr>
        </p:nvSpPr>
        <p:spPr/>
        <p:txBody>
          <a:bodyPr>
            <a:normAutofit lnSpcReduction="10000"/>
          </a:bodyPr>
          <a:lstStyle/>
          <a:p>
            <a:r>
              <a:rPr lang="en-US" dirty="0"/>
              <a:t>When a Clergy Compensation Sheet is completed at the time of appointment and each year, there is a value calculated as parsonage.</a:t>
            </a:r>
          </a:p>
          <a:p>
            <a:r>
              <a:rPr lang="en-US" dirty="0"/>
              <a:t>This is NOT the value of the parsonage. This is an amount that is just used to calculate a “pension base” (to figure CPP, CRSP and UMPIP currently). Because the value of a parsonage in rural Oswego County would be very different from the value of a parsonage in Saratoga Springs, this amount should NOT be used. </a:t>
            </a:r>
          </a:p>
        </p:txBody>
      </p:sp>
    </p:spTree>
    <p:extLst>
      <p:ext uri="{BB962C8B-B14F-4D97-AF65-F5344CB8AC3E}">
        <p14:creationId xmlns:p14="http://schemas.microsoft.com/office/powerpoint/2010/main" val="3442196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DE7D9-DFC5-BFF9-608B-F5543A137FC2}"/>
              </a:ext>
            </a:extLst>
          </p:cNvPr>
          <p:cNvSpPr>
            <a:spLocks noGrp="1"/>
          </p:cNvSpPr>
          <p:nvPr>
            <p:ph type="title"/>
          </p:nvPr>
        </p:nvSpPr>
        <p:spPr/>
        <p:txBody>
          <a:bodyPr/>
          <a:lstStyle/>
          <a:p>
            <a:r>
              <a:rPr lang="en-US" dirty="0"/>
              <a:t>What if the clergy cannot or does not live in the church-provided parsonage?</a:t>
            </a:r>
          </a:p>
        </p:txBody>
      </p:sp>
      <p:sp>
        <p:nvSpPr>
          <p:cNvPr id="3" name="Content Placeholder 2">
            <a:extLst>
              <a:ext uri="{FF2B5EF4-FFF2-40B4-BE49-F238E27FC236}">
                <a16:creationId xmlns:a16="http://schemas.microsoft.com/office/drawing/2014/main" id="{BC4BBD3E-B96E-7747-7E98-408691F9A607}"/>
              </a:ext>
            </a:extLst>
          </p:cNvPr>
          <p:cNvSpPr>
            <a:spLocks noGrp="1"/>
          </p:cNvSpPr>
          <p:nvPr>
            <p:ph idx="1"/>
          </p:nvPr>
        </p:nvSpPr>
        <p:spPr/>
        <p:txBody>
          <a:bodyPr/>
          <a:lstStyle/>
          <a:p>
            <a:r>
              <a:rPr lang="en-US" dirty="0"/>
              <a:t>If the parsonage is available and meets parsonage standards, and the pastor chooses not to live there, the church is not required to provide a housing allowance.</a:t>
            </a:r>
          </a:p>
          <a:p>
            <a:r>
              <a:rPr lang="en-US" dirty="0"/>
              <a:t>The pastor could elect a housing exclusion on where </a:t>
            </a:r>
            <a:r>
              <a:rPr lang="en-US"/>
              <a:t>they actually live </a:t>
            </a:r>
            <a:r>
              <a:rPr lang="en-US" dirty="0"/>
              <a:t>as their primary residence</a:t>
            </a:r>
          </a:p>
          <a:p>
            <a:endParaRPr lang="en-US" dirty="0"/>
          </a:p>
        </p:txBody>
      </p:sp>
    </p:spTree>
    <p:extLst>
      <p:ext uri="{BB962C8B-B14F-4D97-AF65-F5344CB8AC3E}">
        <p14:creationId xmlns:p14="http://schemas.microsoft.com/office/powerpoint/2010/main" val="4193944534"/>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58</TotalTime>
  <Words>309</Words>
  <Application>Microsoft Office PowerPoint</Application>
  <PresentationFormat>Widescreen</PresentationFormat>
  <Paragraphs>19</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Tenorite</vt:lpstr>
      <vt:lpstr>Custom</vt:lpstr>
      <vt:lpstr>Parsonage</vt:lpstr>
      <vt:lpstr>Parsonage</vt:lpstr>
      <vt:lpstr>What do I pay tax on if I live in a parsonage?</vt:lpstr>
      <vt:lpstr>What about the parsonage “value” on the clergy compensation sheet?</vt:lpstr>
      <vt:lpstr>What if the clergy cannot or does not live in the church-provided parsonage?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Susan Ranous</cp:lastModifiedBy>
  <cp:revision>3</cp:revision>
  <dcterms:created xsi:type="dcterms:W3CDTF">2025-06-30T17:41:44Z</dcterms:created>
  <dcterms:modified xsi:type="dcterms:W3CDTF">2025-07-12T19:10:04Z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