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1"/>
  </p:notesMasterIdLst>
  <p:handoutMasterIdLst>
    <p:handoutMasterId r:id="rId12"/>
  </p:handoutMasterIdLst>
  <p:sldIdLst>
    <p:sldId id="256" r:id="rId5"/>
    <p:sldId id="257" r:id="rId6"/>
    <p:sldId id="302" r:id="rId7"/>
    <p:sldId id="303" r:id="rId8"/>
    <p:sldId id="304" r:id="rId9"/>
    <p:sldId id="30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646" autoAdjust="0"/>
  </p:normalViewPr>
  <p:slideViewPr>
    <p:cSldViewPr snapToGrid="0">
      <p:cViewPr varScale="1">
        <p:scale>
          <a:sx n="106" d="100"/>
          <a:sy n="106" d="100"/>
        </p:scale>
        <p:origin x="792" y="120"/>
      </p:cViewPr>
      <p:guideLst/>
    </p:cSldViewPr>
  </p:slideViewPr>
  <p:outlineViewPr>
    <p:cViewPr>
      <p:scale>
        <a:sx n="33" d="100"/>
        <a:sy n="33" d="100"/>
      </p:scale>
      <p:origin x="0" y="-5760"/>
    </p:cViewPr>
  </p:outlineViewPr>
  <p:notesTextViewPr>
    <p:cViewPr>
      <p:scale>
        <a:sx n="1" d="1"/>
        <a:sy n="1" d="1"/>
      </p:scale>
      <p:origin x="0" y="0"/>
    </p:cViewPr>
  </p:notesTextViewPr>
  <p:sorterViewPr>
    <p:cViewPr varScale="1">
      <p:scale>
        <a:sx n="100" d="100"/>
        <a:sy n="100" d="100"/>
      </p:scale>
      <p:origin x="0" y="-7325"/>
    </p:cViewPr>
  </p:sorterViewPr>
  <p:notesViewPr>
    <p:cSldViewPr snapToGrid="0">
      <p:cViewPr varScale="1">
        <p:scale>
          <a:sx n="58" d="100"/>
          <a:sy n="58" d="100"/>
        </p:scale>
        <p:origin x="2371"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FB8B65A-D69F-C26C-B67E-036EF77BF1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52B9064-AE57-427F-E5AF-71DE7D52FE6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D8190EA-5EEC-4300-B6AE-D9734C6C648E}" type="datetimeFigureOut">
              <a:rPr lang="en-US" smtClean="0"/>
              <a:t>7/12/2025</a:t>
            </a:fld>
            <a:endParaRPr lang="en-US" dirty="0"/>
          </a:p>
        </p:txBody>
      </p:sp>
      <p:sp>
        <p:nvSpPr>
          <p:cNvPr id="4" name="Footer Placeholder 3">
            <a:extLst>
              <a:ext uri="{FF2B5EF4-FFF2-40B4-BE49-F238E27FC236}">
                <a16:creationId xmlns:a16="http://schemas.microsoft.com/office/drawing/2014/main" id="{8186157A-CEB9-B0FC-3A49-BE950AEAD6F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0819CA0-A57D-42D7-A625-56C22D0FA7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AFF3A6F-DEFA-45E0-9496-BEE7C2C6F3D0}" type="slidenum">
              <a:rPr lang="en-US" smtClean="0"/>
              <a:t>‹#›</a:t>
            </a:fld>
            <a:endParaRPr lang="en-US" dirty="0"/>
          </a:p>
        </p:txBody>
      </p:sp>
    </p:spTree>
    <p:extLst>
      <p:ext uri="{BB962C8B-B14F-4D97-AF65-F5344CB8AC3E}">
        <p14:creationId xmlns:p14="http://schemas.microsoft.com/office/powerpoint/2010/main" val="1406002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7/12/2025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a:t>
            </a:fld>
            <a:endParaRPr lang="en-US" dirty="0"/>
          </a:p>
        </p:txBody>
      </p:sp>
    </p:spTree>
    <p:extLst>
      <p:ext uri="{BB962C8B-B14F-4D97-AF65-F5344CB8AC3E}">
        <p14:creationId xmlns:p14="http://schemas.microsoft.com/office/powerpoint/2010/main" val="2169385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a:t>
            </a:fld>
            <a:endParaRPr lang="en-US" dirty="0"/>
          </a:p>
        </p:txBody>
      </p:sp>
    </p:spTree>
    <p:extLst>
      <p:ext uri="{BB962C8B-B14F-4D97-AF65-F5344CB8AC3E}">
        <p14:creationId xmlns:p14="http://schemas.microsoft.com/office/powerpoint/2010/main" val="2915247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AC79249-FDC0-364D-A734-AE1DE1605D28}"/>
              </a:ext>
              <a:ext uri="{C183D7F6-B498-43B3-948B-1728B52AA6E4}">
                <adec:decorative xmlns:adec="http://schemas.microsoft.com/office/drawing/2017/decorative" val="1"/>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
            <a:extLst>
              <a:ext uri="{FF2B5EF4-FFF2-40B4-BE49-F238E27FC236}">
                <a16:creationId xmlns:a16="http://schemas.microsoft.com/office/drawing/2014/main" id="{13537B6D-42A5-F449-2691-321A167F7C08}"/>
              </a:ext>
              <a:ext uri="{C183D7F6-B498-43B3-948B-1728B52AA6E4}">
                <adec:decorative xmlns:adec="http://schemas.microsoft.com/office/drawing/2017/decorative" val="1"/>
              </a:ext>
            </a:extLst>
          </p:cNvPr>
          <p:cNvGrpSpPr/>
          <p:nvPr userDrawn="1"/>
        </p:nvGrpSpPr>
        <p:grpSpPr>
          <a:xfrm>
            <a:off x="0" y="-3419"/>
            <a:ext cx="12192000" cy="6861419"/>
            <a:chOff x="0" y="-3419"/>
            <a:chExt cx="12192000" cy="6861419"/>
          </a:xfrm>
        </p:grpSpPr>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3" y="232913"/>
            <a:ext cx="7096933" cy="3830130"/>
          </a:xfrm>
        </p:spPr>
        <p:txBody>
          <a:bodyPr anchor="b">
            <a:noAutofit/>
          </a:bodyPr>
          <a:lstStyle>
            <a:lvl1pPr algn="l">
              <a:defRPr sz="6000" b="1">
                <a:latin typeface="+mj-lt"/>
              </a:defRPr>
            </a:lvl1pPr>
          </a:lstStyle>
          <a:p>
            <a:r>
              <a:rPr lang="en-US" dirty="0"/>
              <a:t>Click to add title</a:t>
            </a:r>
          </a:p>
        </p:txBody>
      </p:sp>
    </p:spTree>
    <p:extLst>
      <p:ext uri="{BB962C8B-B14F-4D97-AF65-F5344CB8AC3E}">
        <p14:creationId xmlns:p14="http://schemas.microsoft.com/office/powerpoint/2010/main" val="291649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58864" y="102021"/>
            <a:ext cx="9779183" cy="174441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58865" y="2017467"/>
            <a:ext cx="9779182" cy="3366815"/>
          </a:xfrm>
        </p:spPr>
        <p:txBody>
          <a:bodyPr>
            <a:norm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2">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CEDB282-8288-C81F-52B5-048A3E80C931}"/>
              </a:ext>
              <a:ext uri="{C183D7F6-B498-43B3-948B-1728B52AA6E4}">
                <adec:decorative xmlns:adec="http://schemas.microsoft.com/office/drawing/2017/decorative" val="1"/>
              </a:ext>
            </a:extLst>
          </p:cNvPr>
          <p:cNvGrpSpPr/>
          <p:nvPr userDrawn="1"/>
        </p:nvGrpSpPr>
        <p:grpSpPr>
          <a:xfrm>
            <a:off x="0" y="-1"/>
            <a:ext cx="12208822" cy="6858003"/>
            <a:chOff x="0" y="-1"/>
            <a:chExt cx="12208822" cy="6858003"/>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3" name="Title 1">
            <a:extLst>
              <a:ext uri="{FF2B5EF4-FFF2-40B4-BE49-F238E27FC236}">
                <a16:creationId xmlns:a16="http://schemas.microsoft.com/office/drawing/2014/main" id="{5E932F0D-7FC3-634B-932C-3625C16C8DE2}"/>
              </a:ext>
            </a:extLst>
          </p:cNvPr>
          <p:cNvSpPr>
            <a:spLocks noGrp="1"/>
          </p:cNvSpPr>
          <p:nvPr>
            <p:ph type="title" hasCustomPrompt="1"/>
          </p:nvPr>
        </p:nvSpPr>
        <p:spPr>
          <a:xfrm>
            <a:off x="1167492" y="45085"/>
            <a:ext cx="9779183" cy="160083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CA1EED44-783E-8705-4119-D7E9F7D4F2B4}"/>
              </a:ext>
            </a:extLst>
          </p:cNvPr>
          <p:cNvSpPr>
            <a:spLocks noGrp="1"/>
          </p:cNvSpPr>
          <p:nvPr>
            <p:ph idx="14" hasCustomPrompt="1"/>
          </p:nvPr>
        </p:nvSpPr>
        <p:spPr>
          <a:xfrm>
            <a:off x="1166087" y="2652713"/>
            <a:ext cx="9780587" cy="3436936"/>
          </a:xfrm>
        </p:spPr>
        <p:txBody>
          <a:bodyPr>
            <a:normAutofit/>
          </a:bodyPr>
          <a:lstStyle>
            <a:lvl1pPr marL="342900" indent="-283464">
              <a:spcBef>
                <a:spcPts val="1000"/>
              </a:spcBef>
              <a:buFont typeface="Arial" panose="020B0604020202020204" pitchFamily="34" charset="0"/>
              <a:buChar char="•"/>
              <a:defRPr sz="2000">
                <a:solidFill>
                  <a:schemeClr val="bg1"/>
                </a:solidFill>
                <a:latin typeface="+mn-lt"/>
              </a:defRPr>
            </a:lvl1pPr>
            <a:lvl2pPr marL="566928" indent="-283464">
              <a:spcBef>
                <a:spcPts val="1000"/>
              </a:spcBef>
              <a:buFont typeface="Arial" panose="020B0604020202020204" pitchFamily="34" charset="0"/>
              <a:buChar char="•"/>
              <a:defRPr sz="2000">
                <a:solidFill>
                  <a:schemeClr val="bg1"/>
                </a:solidFill>
                <a:latin typeface="+mn-lt"/>
              </a:defRPr>
            </a:lvl2pPr>
            <a:lvl3pPr marL="850392" indent="-283464">
              <a:spcBef>
                <a:spcPts val="1000"/>
              </a:spcBef>
              <a:buFont typeface="Arial" panose="020B0604020202020204" pitchFamily="34" charset="0"/>
              <a:buChar char="•"/>
              <a:defRPr sz="2000">
                <a:solidFill>
                  <a:schemeClr val="bg1"/>
                </a:solidFill>
                <a:latin typeface="+mn-lt"/>
              </a:defRPr>
            </a:lvl3pPr>
            <a:lvl4pPr marL="1097280" indent="-283464">
              <a:spcBef>
                <a:spcPts val="1000"/>
              </a:spcBef>
              <a:buFont typeface="Arial" panose="020B0604020202020204" pitchFamily="34" charset="0"/>
              <a:buChar char="•"/>
              <a:defRPr sz="2000">
                <a:solidFill>
                  <a:schemeClr val="bg1"/>
                </a:solidFill>
                <a:latin typeface="+mn-lt"/>
              </a:defRPr>
            </a:lvl4pPr>
            <a:lvl5pPr marL="1371600"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endParaRPr lang="en-US" dirty="0"/>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83176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5FBCE6F-2AA9-31FE-8148-33B480735599}"/>
              </a:ext>
              <a:ext uri="{C183D7F6-B498-43B3-948B-1728B52AA6E4}">
                <adec:decorative xmlns:adec="http://schemas.microsoft.com/office/drawing/2017/decorative" val="1"/>
              </a:ext>
            </a:extLst>
          </p:cNvPr>
          <p:cNvGrpSpPr/>
          <p:nvPr userDrawn="1"/>
        </p:nvGrpSpPr>
        <p:grpSpPr>
          <a:xfrm>
            <a:off x="0" y="0"/>
            <a:ext cx="12192000" cy="6858000"/>
            <a:chOff x="0" y="0"/>
            <a:chExt cx="12192000" cy="685800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177553"/>
            <a:ext cx="6245912" cy="3269447"/>
          </a:xfrm>
        </p:spPr>
        <p:txBody>
          <a:bodyPr bIns="0" anchor="b">
            <a:noAutofit/>
          </a:bodyPr>
          <a:lstStyle>
            <a:lvl1pPr algn="l">
              <a:defRPr sz="6000" b="1">
                <a:solidFill>
                  <a:schemeClr val="bg1"/>
                </a:solidFill>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4" y="3492896"/>
            <a:ext cx="6245912" cy="912850"/>
          </a:xfrm>
        </p:spPr>
        <p:txBody>
          <a:bodyPr anchor="ctr" anchorCtr="0">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14DB56B5-5DD7-95E3-52B2-EDC4B3F13058}"/>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601200" cy="1653371"/>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767843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2 content">
    <p:bg>
      <p:bgPr>
        <a:solidFill>
          <a:schemeClr val="accent1"/>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A0E8D4A-B13C-C7EE-5E27-278124A1276E}"/>
              </a:ext>
              <a:ext uri="{C183D7F6-B498-43B3-948B-1728B52AA6E4}">
                <adec:decorative xmlns:adec="http://schemas.microsoft.com/office/drawing/2017/decorative" val="1"/>
              </a:ext>
            </a:extLst>
          </p:cNvPr>
          <p:cNvGrpSpPr/>
          <p:nvPr userDrawn="1"/>
        </p:nvGrpSpPr>
        <p:grpSpPr>
          <a:xfrm>
            <a:off x="1" y="1"/>
            <a:ext cx="12191999" cy="6857999"/>
            <a:chOff x="1" y="1"/>
            <a:chExt cx="12191999" cy="6857999"/>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69008"/>
            <a:ext cx="9779183" cy="1706563"/>
          </a:xfrm>
        </p:spPr>
        <p:txBody>
          <a:bodyPr anchor="b">
            <a:noAutofit/>
          </a:bodyPr>
          <a:lstStyle>
            <a:lvl1pPr>
              <a:defRPr sz="4200" b="1">
                <a:solidFill>
                  <a:schemeClr val="bg1"/>
                </a:solidFill>
                <a:latin typeface="+mj-lt"/>
              </a:defRPr>
            </a:lvl1pPr>
          </a:lstStyle>
          <a:p>
            <a:r>
              <a:rPr lang="en-US" dirty="0"/>
              <a:t>Click to add title</a:t>
            </a:r>
          </a:p>
        </p:txBody>
      </p:sp>
      <p:sp>
        <p:nvSpPr>
          <p:cNvPr id="14" name="Content Placeholder 2">
            <a:extLst>
              <a:ext uri="{FF2B5EF4-FFF2-40B4-BE49-F238E27FC236}">
                <a16:creationId xmlns:a16="http://schemas.microsoft.com/office/drawing/2014/main" id="{926B296A-EB6A-9BE9-E813-B15C46524F4D}"/>
              </a:ext>
            </a:extLst>
          </p:cNvPr>
          <p:cNvSpPr>
            <a:spLocks noGrp="1"/>
          </p:cNvSpPr>
          <p:nvPr>
            <p:ph idx="12" hasCustomPrompt="1"/>
          </p:nvPr>
        </p:nvSpPr>
        <p:spPr>
          <a:xfrm>
            <a:off x="1167493" y="2023984"/>
            <a:ext cx="4663440" cy="3332832"/>
          </a:xfrm>
        </p:spPr>
        <p:txBody>
          <a:bodyPr>
            <a:normAutofit/>
          </a:bodyPr>
          <a:lstStyle>
            <a:lvl1pPr marL="530352" indent="-530352">
              <a:spcBef>
                <a:spcPts val="1000"/>
              </a:spcBef>
              <a:buFont typeface="+mj-lt"/>
              <a:buAutoNum type="arabicPeriod"/>
              <a:defRPr sz="2000">
                <a:solidFill>
                  <a:schemeClr val="bg1"/>
                </a:solidFill>
                <a:latin typeface="+mn-lt"/>
              </a:defRPr>
            </a:lvl1pPr>
            <a:lvl2pPr marL="1097280" indent="-530352">
              <a:spcBef>
                <a:spcPts val="1000"/>
              </a:spcBef>
              <a:buFont typeface="+mj-lt"/>
              <a:buAutoNum type="alphaLcPeriod"/>
              <a:defRPr sz="2000">
                <a:solidFill>
                  <a:schemeClr val="bg1"/>
                </a:solidFill>
                <a:latin typeface="+mn-lt"/>
              </a:defRPr>
            </a:lvl2pPr>
            <a:lvl3pPr marL="1645920" indent="-530352">
              <a:spcBef>
                <a:spcPts val="1000"/>
              </a:spcBef>
              <a:buFont typeface="+mj-lt"/>
              <a:buAutoNum type="arabicParenR"/>
              <a:defRPr sz="2000">
                <a:solidFill>
                  <a:schemeClr val="bg1"/>
                </a:solidFill>
                <a:latin typeface="+mn-lt"/>
              </a:defRPr>
            </a:lvl3pPr>
            <a:lvl4pPr marL="1920240" indent="-530352">
              <a:spcBef>
                <a:spcPts val="1000"/>
              </a:spcBef>
              <a:buFont typeface="+mj-lt"/>
              <a:buAutoNum type="alphaLcParenR"/>
              <a:defRPr sz="2000">
                <a:solidFill>
                  <a:schemeClr val="bg1"/>
                </a:solidFill>
                <a:latin typeface="+mn-lt"/>
              </a:defRPr>
            </a:lvl4pPr>
            <a:lvl5pPr marL="2560320" indent="-514350">
              <a:spcBef>
                <a:spcPts val="1000"/>
              </a:spcBef>
              <a:buFont typeface="+mj-lt"/>
              <a:buAutoNum type="romanLcPeriod"/>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435B7D5-E7F8-1267-8942-3C97BE836B98}"/>
              </a:ext>
            </a:extLst>
          </p:cNvPr>
          <p:cNvSpPr>
            <a:spLocks noGrp="1"/>
          </p:cNvSpPr>
          <p:nvPr>
            <p:ph idx="11"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solidFill>
                  <a:schemeClr val="bg1"/>
                </a:solidFill>
                <a:latin typeface="+mn-lt"/>
              </a:defRPr>
            </a:lvl1pPr>
            <a:lvl2pPr marL="283464" indent="-283464">
              <a:spcBef>
                <a:spcPts val="1000"/>
              </a:spcBef>
              <a:buFont typeface="Arial" panose="020B0604020202020204" pitchFamily="34" charset="0"/>
              <a:buChar char="•"/>
              <a:defRPr sz="2000">
                <a:solidFill>
                  <a:schemeClr val="bg1"/>
                </a:solidFill>
                <a:latin typeface="+mn-lt"/>
              </a:defRPr>
            </a:lvl2pPr>
            <a:lvl3pPr marL="566928" indent="-283464">
              <a:spcBef>
                <a:spcPts val="1000"/>
              </a:spcBef>
              <a:buFont typeface="Arial" panose="020B0604020202020204" pitchFamily="34" charset="0"/>
              <a:buChar char="•"/>
              <a:defRPr sz="2000">
                <a:solidFill>
                  <a:schemeClr val="bg1"/>
                </a:solidFill>
                <a:latin typeface="+mn-lt"/>
              </a:defRPr>
            </a:lvl3pPr>
            <a:lvl4pPr marL="850392" indent="-283464">
              <a:spcBef>
                <a:spcPts val="1000"/>
              </a:spcBef>
              <a:buFont typeface="Arial" panose="020B0604020202020204" pitchFamily="34" charset="0"/>
              <a:buChar char="•"/>
              <a:defRPr sz="2000">
                <a:solidFill>
                  <a:schemeClr val="bg1"/>
                </a:solidFill>
                <a:latin typeface="+mn-lt"/>
              </a:defRPr>
            </a:lvl4pPr>
            <a:lvl5pPr marL="1133856"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020426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Chart ">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 uri="{C183D7F6-B498-43B3-948B-1728B52AA6E4}">
                <adec:decorative xmlns:adec="http://schemas.microsoft.com/office/drawing/2017/decorative" val="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4832"/>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8AD52EA-B01E-8D38-D87A-BF7EB5B58A82}"/>
              </a:ext>
              <a:ext uri="{C183D7F6-B498-43B3-948B-1728B52AA6E4}">
                <adec:decorative xmlns:adec="http://schemas.microsoft.com/office/drawing/2017/decorative" val="1"/>
              </a:ext>
            </a:extLst>
          </p:cNvPr>
          <p:cNvGrpSpPr/>
          <p:nvPr userDrawn="1"/>
        </p:nvGrpSpPr>
        <p:grpSpPr>
          <a:xfrm>
            <a:off x="0" y="-1"/>
            <a:ext cx="12192001" cy="6864796"/>
            <a:chOff x="0" y="-1"/>
            <a:chExt cx="12192001" cy="6864796"/>
          </a:xfrm>
        </p:grpSpPr>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252549"/>
            <a:ext cx="6220278" cy="3262811"/>
          </a:xfrm>
        </p:spPr>
        <p:txBody>
          <a:bodyPr anchor="b">
            <a:noAutofit/>
          </a:bodyPr>
          <a:lstStyle>
            <a:lvl1pPr algn="l">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3" y="3685939"/>
            <a:ext cx="6220277" cy="2919512"/>
          </a:xfrm>
        </p:spPr>
        <p:txBody>
          <a:bodyPr anchor="t" anchorCtr="0">
            <a:norm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text</a:t>
            </a:r>
          </a:p>
        </p:txBody>
      </p:sp>
    </p:spTree>
    <p:extLst>
      <p:ext uri="{BB962C8B-B14F-4D97-AF65-F5344CB8AC3E}">
        <p14:creationId xmlns:p14="http://schemas.microsoft.com/office/powerpoint/2010/main" val="2544706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endParaRPr lang="en-US" dirty="0"/>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59" r:id="rId4"/>
    <p:sldLayoutId id="2147483668" r:id="rId5"/>
    <p:sldLayoutId id="2147483669" r:id="rId6"/>
    <p:sldLayoutId id="2147483661" r:id="rId7"/>
    <p:sldLayoutId id="2147483666" r:id="rId8"/>
  </p:sldLayoutIdLst>
  <p:hf sldNum="0" hdr="0" ftr="0" dt="0"/>
  <p:txStyles>
    <p:titleStyle>
      <a:lvl1pPr algn="l" defTabSz="914400" rtl="0" eaLnBrk="1" latinLnBrk="0" hangingPunct="1">
        <a:lnSpc>
          <a:spcPct val="8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67493" y="232913"/>
            <a:ext cx="7096933" cy="3830130"/>
          </a:xfrm>
        </p:spPr>
        <p:txBody>
          <a:bodyPr/>
          <a:lstStyle/>
          <a:p>
            <a:r>
              <a:rPr lang="en-US" dirty="0"/>
              <a:t>Legalities of Withholding and Not Remitting/Not Withholding</a:t>
            </a:r>
          </a:p>
        </p:txBody>
      </p:sp>
    </p:spTree>
    <p:extLst>
      <p:ext uri="{BB962C8B-B14F-4D97-AF65-F5344CB8AC3E}">
        <p14:creationId xmlns:p14="http://schemas.microsoft.com/office/powerpoint/2010/main" val="2259308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58864" y="102021"/>
            <a:ext cx="9779183" cy="1744415"/>
          </a:xfrm>
        </p:spPr>
        <p:txBody>
          <a:bodyPr/>
          <a:lstStyle/>
          <a:p>
            <a:r>
              <a:rPr lang="en-US" dirty="0"/>
              <a:t>Mandatory Withholding</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58864" y="1910281"/>
            <a:ext cx="10185128" cy="3512746"/>
          </a:xfrm>
        </p:spPr>
        <p:txBody>
          <a:bodyPr vert="horz" lIns="91440" tIns="45720" rIns="91440" bIns="45720" rtlCol="0" anchor="t">
            <a:normAutofit/>
          </a:bodyPr>
          <a:lstStyle/>
          <a:p>
            <a:r>
              <a:rPr lang="en-US" dirty="0"/>
              <a:t>New York State law explicitly mandates employers to deduct and withholding New York State personal income tax from employees’ wages</a:t>
            </a:r>
          </a:p>
          <a:p>
            <a:endParaRPr lang="en-US" dirty="0"/>
          </a:p>
          <a:p>
            <a:endParaRPr lang="en-US" dirty="0"/>
          </a:p>
        </p:txBody>
      </p:sp>
    </p:spTree>
    <p:extLst>
      <p:ext uri="{BB962C8B-B14F-4D97-AF65-F5344CB8AC3E}">
        <p14:creationId xmlns:p14="http://schemas.microsoft.com/office/powerpoint/2010/main" val="132560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38DCB-C3E2-66A7-D907-C8C14C988480}"/>
              </a:ext>
            </a:extLst>
          </p:cNvPr>
          <p:cNvSpPr>
            <a:spLocks noGrp="1"/>
          </p:cNvSpPr>
          <p:nvPr>
            <p:ph type="title"/>
          </p:nvPr>
        </p:nvSpPr>
        <p:spPr/>
        <p:txBody>
          <a:bodyPr/>
          <a:lstStyle/>
          <a:p>
            <a:r>
              <a:rPr lang="en-US" dirty="0"/>
              <a:t>Employer Liability </a:t>
            </a:r>
          </a:p>
        </p:txBody>
      </p:sp>
      <p:sp>
        <p:nvSpPr>
          <p:cNvPr id="3" name="Content Placeholder 2">
            <a:extLst>
              <a:ext uri="{FF2B5EF4-FFF2-40B4-BE49-F238E27FC236}">
                <a16:creationId xmlns:a16="http://schemas.microsoft.com/office/drawing/2014/main" id="{10B0965C-B0E5-4BF4-E938-1A7C82DD0561}"/>
              </a:ext>
            </a:extLst>
          </p:cNvPr>
          <p:cNvSpPr>
            <a:spLocks noGrp="1"/>
          </p:cNvSpPr>
          <p:nvPr>
            <p:ph idx="1"/>
          </p:nvPr>
        </p:nvSpPr>
        <p:spPr/>
        <p:txBody>
          <a:bodyPr/>
          <a:lstStyle/>
          <a:p>
            <a:r>
              <a:rPr lang="en-US" dirty="0"/>
              <a:t>Employers are held responsible for withholding the correct amount, even if they initially deducted less than required or failed to withholding any part of the tax</a:t>
            </a:r>
          </a:p>
        </p:txBody>
      </p:sp>
    </p:spTree>
    <p:extLst>
      <p:ext uri="{BB962C8B-B14F-4D97-AF65-F5344CB8AC3E}">
        <p14:creationId xmlns:p14="http://schemas.microsoft.com/office/powerpoint/2010/main" val="4135320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39AA5-AE26-BE5D-AB14-A1A60E168711}"/>
              </a:ext>
            </a:extLst>
          </p:cNvPr>
          <p:cNvSpPr>
            <a:spLocks noGrp="1"/>
          </p:cNvSpPr>
          <p:nvPr>
            <p:ph type="title"/>
          </p:nvPr>
        </p:nvSpPr>
        <p:spPr/>
        <p:txBody>
          <a:bodyPr/>
          <a:lstStyle/>
          <a:p>
            <a:r>
              <a:rPr lang="en-US" dirty="0"/>
              <a:t>Penalties for Non-Compliance</a:t>
            </a:r>
          </a:p>
        </p:txBody>
      </p:sp>
      <p:sp>
        <p:nvSpPr>
          <p:cNvPr id="3" name="Content Placeholder 2">
            <a:extLst>
              <a:ext uri="{FF2B5EF4-FFF2-40B4-BE49-F238E27FC236}">
                <a16:creationId xmlns:a16="http://schemas.microsoft.com/office/drawing/2014/main" id="{80B240A2-A6E7-DB31-A944-B500F015D081}"/>
              </a:ext>
            </a:extLst>
          </p:cNvPr>
          <p:cNvSpPr>
            <a:spLocks noGrp="1"/>
          </p:cNvSpPr>
          <p:nvPr>
            <p:ph idx="1"/>
          </p:nvPr>
        </p:nvSpPr>
        <p:spPr/>
        <p:txBody>
          <a:bodyPr>
            <a:normAutofit lnSpcReduction="10000"/>
          </a:bodyPr>
          <a:lstStyle/>
          <a:p>
            <a:r>
              <a:rPr lang="en-US" dirty="0"/>
              <a:t>Monetary penalties and interest can range from 2% to 15% of the unpaid tax, depending on the delay</a:t>
            </a:r>
          </a:p>
          <a:p>
            <a:r>
              <a:rPr lang="en-US" dirty="0"/>
              <a:t>Trust Fund Recovery Penalties (TFRP) for willful failure to withhold and pay taxes to the government. This is a 100% penalty</a:t>
            </a:r>
          </a:p>
          <a:p>
            <a:r>
              <a:rPr lang="en-US" dirty="0"/>
              <a:t>Civil and Criminal Sanctions – in cases of willful neglect, employers can face both civil penalties and criminal charges, including imprisonment</a:t>
            </a:r>
          </a:p>
        </p:txBody>
      </p:sp>
    </p:spTree>
    <p:extLst>
      <p:ext uri="{BB962C8B-B14F-4D97-AF65-F5344CB8AC3E}">
        <p14:creationId xmlns:p14="http://schemas.microsoft.com/office/powerpoint/2010/main" val="402882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923D0-9AD2-B391-EDC7-8B0A49633978}"/>
              </a:ext>
            </a:extLst>
          </p:cNvPr>
          <p:cNvSpPr>
            <a:spLocks noGrp="1"/>
          </p:cNvSpPr>
          <p:nvPr>
            <p:ph type="title"/>
          </p:nvPr>
        </p:nvSpPr>
        <p:spPr/>
        <p:txBody>
          <a:bodyPr/>
          <a:lstStyle/>
          <a:p>
            <a:r>
              <a:rPr lang="en-US" dirty="0"/>
              <a:t>Penalties for Non-Compliance</a:t>
            </a:r>
          </a:p>
        </p:txBody>
      </p:sp>
      <p:sp>
        <p:nvSpPr>
          <p:cNvPr id="3" name="Content Placeholder 2">
            <a:extLst>
              <a:ext uri="{FF2B5EF4-FFF2-40B4-BE49-F238E27FC236}">
                <a16:creationId xmlns:a16="http://schemas.microsoft.com/office/drawing/2014/main" id="{B8E68B74-3578-0669-1376-A3F2B570D726}"/>
              </a:ext>
            </a:extLst>
          </p:cNvPr>
          <p:cNvSpPr>
            <a:spLocks noGrp="1"/>
          </p:cNvSpPr>
          <p:nvPr>
            <p:ph idx="1"/>
          </p:nvPr>
        </p:nvSpPr>
        <p:spPr/>
        <p:txBody>
          <a:bodyPr>
            <a:normAutofit fontScale="92500" lnSpcReduction="10000"/>
          </a:bodyPr>
          <a:lstStyle/>
          <a:p>
            <a:r>
              <a:rPr lang="en-US" dirty="0"/>
              <a:t>Payment of taxes by the employee does not relieve the employer. Even if the employee eventually pays the tax that should have been withheld, the employer is still liable for applicable penalties and interest (and possibly tax) for the failure to withhold</a:t>
            </a:r>
          </a:p>
          <a:p>
            <a:r>
              <a:rPr lang="en-US" dirty="0"/>
              <a:t>New York State Choice Savings Program – certain employers in New York are now required to automatically enroll eligible employees in this retirement savings program, with the option for employees to opt out. Employers must facilitate payroll deductions for this program if applicable</a:t>
            </a:r>
          </a:p>
        </p:txBody>
      </p:sp>
    </p:spTree>
    <p:extLst>
      <p:ext uri="{BB962C8B-B14F-4D97-AF65-F5344CB8AC3E}">
        <p14:creationId xmlns:p14="http://schemas.microsoft.com/office/powerpoint/2010/main" val="319642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9C9D0-05D0-56BB-92F3-3E8F63AF1D23}"/>
              </a:ext>
            </a:extLst>
          </p:cNvPr>
          <p:cNvSpPr>
            <a:spLocks noGrp="1"/>
          </p:cNvSpPr>
          <p:nvPr>
            <p:ph type="title"/>
          </p:nvPr>
        </p:nvSpPr>
        <p:spPr/>
        <p:txBody>
          <a:bodyPr/>
          <a:lstStyle/>
          <a:p>
            <a:r>
              <a:rPr lang="en-US" dirty="0"/>
              <a:t>Consequences of Not Withholding </a:t>
            </a:r>
            <a:r>
              <a:rPr lang="en-US"/>
              <a:t>Personal Elections</a:t>
            </a:r>
          </a:p>
        </p:txBody>
      </p:sp>
      <p:sp>
        <p:nvSpPr>
          <p:cNvPr id="3" name="Content Placeholder 2">
            <a:extLst>
              <a:ext uri="{FF2B5EF4-FFF2-40B4-BE49-F238E27FC236}">
                <a16:creationId xmlns:a16="http://schemas.microsoft.com/office/drawing/2014/main" id="{48A483A4-89FC-D7A1-84E8-62887D8D31C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651849539"/>
      </p:ext>
    </p:extLst>
  </p:cSld>
  <p:clrMapOvr>
    <a:masterClrMapping/>
  </p:clrMapOvr>
</p:sld>
</file>

<file path=ppt/theme/theme1.xml><?xml version="1.0" encoding="utf-8"?>
<a:theme xmlns:a="http://schemas.openxmlformats.org/drawingml/2006/main" name="Custom">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45331398_Win32_SL_V13" id="{C59E605D-C281-4A06-BDA0-E97A35AC3AA8}" vid="{25D1D206-DA25-4050-926A-BD6D3A1B50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E98C35-9ECE-4425-BCBA-00E118C705CE}">
  <ds:schemaRefs>
    <ds:schemaRef ds:uri="http://schemas.microsoft.com/office/2006/metadata/properties"/>
    <ds:schemaRef ds:uri="230e9df3-be65-4c73-a93b-d1236ebd677e"/>
    <ds:schemaRef ds:uri="http://schemas.microsoft.com/office/2006/documentManagement/types"/>
    <ds:schemaRef ds:uri="71af3243-3dd4-4a8d-8c0d-dd76da1f02a5"/>
    <ds:schemaRef ds:uri="http://purl.org/dc/dcmitype/"/>
    <ds:schemaRef ds:uri="http://purl.org/dc/terms/"/>
    <ds:schemaRef ds:uri="http://www.w3.org/XML/1998/namespace"/>
    <ds:schemaRef ds:uri="http://schemas.openxmlformats.org/package/2006/metadata/core-properties"/>
    <ds:schemaRef ds:uri="http://schemas.microsoft.com/office/infopath/2007/PartnerControls"/>
    <ds:schemaRef ds:uri="16c05727-aa75-4e4a-9b5f-8a80a1165891"/>
    <ds:schemaRef ds:uri="http://schemas.microsoft.com/sharepoint/v3"/>
    <ds:schemaRef ds:uri="http://purl.org/dc/elements/1.1/"/>
  </ds:schemaRefs>
</ds:datastoreItem>
</file>

<file path=customXml/itemProps2.xml><?xml version="1.0" encoding="utf-8"?>
<ds:datastoreItem xmlns:ds="http://schemas.openxmlformats.org/officeDocument/2006/customXml" ds:itemID="{45A8381C-73EB-48EA-B45F-7B7C8C7DF409}">
  <ds:schemaRefs>
    <ds:schemaRef ds:uri="http://schemas.microsoft.com/sharepoint/v3/contenttype/forms"/>
  </ds:schemaRefs>
</ds:datastoreItem>
</file>

<file path=customXml/itemProps3.xml><?xml version="1.0" encoding="utf-8"?>
<ds:datastoreItem xmlns:ds="http://schemas.openxmlformats.org/officeDocument/2006/customXml" ds:itemID="{5AA6A711-2C3F-4EC0-B88B-62D7408511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{C8E3239E-352E-49C3-8872-FE7EBA0E111C}TF0e83fa2d-9a66-4e5e-9e82-acc620be7a498e277179_win32-f234380521c6</Template>
  <TotalTime>57</TotalTime>
  <Words>235</Words>
  <Application>Microsoft Office PowerPoint</Application>
  <PresentationFormat>Widescreen</PresentationFormat>
  <Paragraphs>15</Paragraphs>
  <Slides>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Tenorite</vt:lpstr>
      <vt:lpstr>Custom</vt:lpstr>
      <vt:lpstr>Legalities of Withholding and Not Remitting/Not Withholding</vt:lpstr>
      <vt:lpstr>Mandatory Withholding</vt:lpstr>
      <vt:lpstr>Employer Liability </vt:lpstr>
      <vt:lpstr>Penalties for Non-Compliance</vt:lpstr>
      <vt:lpstr>Penalties for Non-Compliance</vt:lpstr>
      <vt:lpstr>Consequences of Not Withholding Personal Elections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Jim Rowley</dc:creator>
  <cp:lastModifiedBy>Susan Ranous</cp:lastModifiedBy>
  <cp:revision>3</cp:revision>
  <dcterms:created xsi:type="dcterms:W3CDTF">2025-06-30T17:41:44Z</dcterms:created>
  <dcterms:modified xsi:type="dcterms:W3CDTF">2025-07-12T19:18:37Z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