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3"/>
  </p:notesMasterIdLst>
  <p:handoutMasterIdLst>
    <p:handoutMasterId r:id="rId14"/>
  </p:handoutMasterIdLst>
  <p:sldIdLst>
    <p:sldId id="256" r:id="rId5"/>
    <p:sldId id="257" r:id="rId6"/>
    <p:sldId id="302" r:id="rId7"/>
    <p:sldId id="303" r:id="rId8"/>
    <p:sldId id="304" r:id="rId9"/>
    <p:sldId id="305" r:id="rId10"/>
    <p:sldId id="306" r:id="rId11"/>
    <p:sldId id="30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646" autoAdjust="0"/>
  </p:normalViewPr>
  <p:slideViewPr>
    <p:cSldViewPr snapToGrid="0">
      <p:cViewPr>
        <p:scale>
          <a:sx n="59" d="100"/>
          <a:sy n="59" d="100"/>
        </p:scale>
        <p:origin x="2592" y="1110"/>
      </p:cViewPr>
      <p:guideLst/>
    </p:cSldViewPr>
  </p:slideViewPr>
  <p:outlineViewPr>
    <p:cViewPr>
      <p:scale>
        <a:sx n="33" d="100"/>
        <a:sy n="33" d="100"/>
      </p:scale>
      <p:origin x="0" y="-5760"/>
    </p:cViewPr>
  </p:outlineViewPr>
  <p:notesTextViewPr>
    <p:cViewPr>
      <p:scale>
        <a:sx n="1" d="1"/>
        <a:sy n="1" d="1"/>
      </p:scale>
      <p:origin x="0" y="0"/>
    </p:cViewPr>
  </p:notesTextViewPr>
  <p:sorterViewPr>
    <p:cViewPr varScale="1">
      <p:scale>
        <a:sx n="100" d="100"/>
        <a:sy n="100" d="100"/>
      </p:scale>
      <p:origin x="0" y="-7325"/>
    </p:cViewPr>
  </p:sorterViewPr>
  <p:notesViewPr>
    <p:cSldViewPr snapToGrid="0">
      <p:cViewPr varScale="1">
        <p:scale>
          <a:sx n="58" d="100"/>
          <a:sy n="58" d="100"/>
        </p:scale>
        <p:origin x="2371"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190EA-5EEC-4300-B6AE-D9734C6C648E}" type="datetimeFigureOut">
              <a:rPr lang="en-US" smtClean="0"/>
              <a:t>7/12/2025</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7/12/2025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a:t>
            </a:fld>
            <a:endParaRPr lang="en-US" dirty="0"/>
          </a:p>
        </p:txBody>
      </p:sp>
    </p:spTree>
    <p:extLst>
      <p:ext uri="{BB962C8B-B14F-4D97-AF65-F5344CB8AC3E}">
        <p14:creationId xmlns:p14="http://schemas.microsoft.com/office/powerpoint/2010/main" val="2915247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anchor="b">
            <a:noAutofit/>
          </a:bodyPr>
          <a:lstStyle>
            <a:lvl1pPr algn="l">
              <a:defRPr sz="6000" b="1">
                <a:latin typeface="+mj-lt"/>
              </a:defRPr>
            </a:lvl1pPr>
          </a:lstStyle>
          <a:p>
            <a:r>
              <a:rPr lang="en-US" dirty="0"/>
              <a:t>Click to add title</a:t>
            </a:r>
          </a:p>
        </p:txBody>
      </p:sp>
    </p:spTree>
    <p:extLst>
      <p:ext uri="{BB962C8B-B14F-4D97-AF65-F5344CB8AC3E}">
        <p14:creationId xmlns:p14="http://schemas.microsoft.com/office/powerpoint/2010/main" val="291649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2">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a:normAutofit/>
          </a:bodyPr>
          <a:lstStyle>
            <a:lvl1pPr marL="342900" indent="-283464">
              <a:spcBef>
                <a:spcPts val="1000"/>
              </a:spcBef>
              <a:buFont typeface="Arial" panose="020B0604020202020204" pitchFamily="34" charset="0"/>
              <a:buChar char="•"/>
              <a:defRPr sz="2000">
                <a:solidFill>
                  <a:schemeClr val="bg1"/>
                </a:solidFill>
                <a:latin typeface="+mn-lt"/>
              </a:defRPr>
            </a:lvl1pPr>
            <a:lvl2pPr marL="566928" indent="-283464">
              <a:spcBef>
                <a:spcPts val="1000"/>
              </a:spcBef>
              <a:buFont typeface="Arial" panose="020B0604020202020204" pitchFamily="34" charset="0"/>
              <a:buChar char="•"/>
              <a:defRPr sz="2000">
                <a:solidFill>
                  <a:schemeClr val="bg1"/>
                </a:solidFill>
                <a:latin typeface="+mn-lt"/>
              </a:defRPr>
            </a:lvl2pPr>
            <a:lvl3pPr marL="850392" indent="-283464">
              <a:spcBef>
                <a:spcPts val="1000"/>
              </a:spcBef>
              <a:buFont typeface="Arial" panose="020B0604020202020204" pitchFamily="34" charset="0"/>
              <a:buChar char="•"/>
              <a:defRPr sz="2000">
                <a:solidFill>
                  <a:schemeClr val="bg1"/>
                </a:solidFill>
                <a:latin typeface="+mn-lt"/>
              </a:defRPr>
            </a:lvl3pPr>
            <a:lvl4pPr marL="1097280" indent="-283464">
              <a:spcBef>
                <a:spcPts val="1000"/>
              </a:spcBef>
              <a:buFont typeface="Arial" panose="020B0604020202020204" pitchFamily="34" charset="0"/>
              <a:buChar char="•"/>
              <a:defRPr sz="2000">
                <a:solidFill>
                  <a:schemeClr val="bg1"/>
                </a:solidFill>
                <a:latin typeface="+mn-lt"/>
              </a:defRPr>
            </a:lvl4pPr>
            <a:lvl5pPr marL="1371600"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endParaRPr lang="en-US" dirty="0"/>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83176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67843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content">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anchor="b">
            <a:noAutofit/>
          </a:bodyPr>
          <a:lstStyle>
            <a:lvl1pPr>
              <a:defRPr sz="4200" b="1">
                <a:solidFill>
                  <a:schemeClr val="bg1"/>
                </a:solidFill>
                <a:latin typeface="+mj-lt"/>
              </a:defRPr>
            </a:lvl1pPr>
          </a:lstStyle>
          <a:p>
            <a:r>
              <a:rPr lang="en-US" dirty="0"/>
              <a:t>Click to add title</a:t>
            </a:r>
          </a:p>
        </p:txBody>
      </p:sp>
      <p:sp>
        <p:nvSpPr>
          <p:cNvPr id="14" name="Content Placeholder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a:normAutofit/>
          </a:bodyPr>
          <a:lstStyle>
            <a:lvl1pPr marL="530352" indent="-530352">
              <a:spcBef>
                <a:spcPts val="1000"/>
              </a:spcBef>
              <a:buFont typeface="+mj-lt"/>
              <a:buAutoNum type="arabicPeriod"/>
              <a:defRPr sz="2000">
                <a:solidFill>
                  <a:schemeClr val="bg1"/>
                </a:solidFill>
                <a:latin typeface="+mn-lt"/>
              </a:defRPr>
            </a:lvl1pPr>
            <a:lvl2pPr marL="1097280" indent="-530352">
              <a:spcBef>
                <a:spcPts val="1000"/>
              </a:spcBef>
              <a:buFont typeface="+mj-lt"/>
              <a:buAutoNum type="alphaLcPeriod"/>
              <a:defRPr sz="2000">
                <a:solidFill>
                  <a:schemeClr val="bg1"/>
                </a:solidFill>
                <a:latin typeface="+mn-lt"/>
              </a:defRPr>
            </a:lvl2pPr>
            <a:lvl3pPr marL="1645920" indent="-530352">
              <a:spcBef>
                <a:spcPts val="1000"/>
              </a:spcBef>
              <a:buFont typeface="+mj-lt"/>
              <a:buAutoNum type="arabicParenR"/>
              <a:defRPr sz="2000">
                <a:solidFill>
                  <a:schemeClr val="bg1"/>
                </a:solidFill>
                <a:latin typeface="+mn-lt"/>
              </a:defRPr>
            </a:lvl3pPr>
            <a:lvl4pPr marL="1920240" indent="-530352">
              <a:spcBef>
                <a:spcPts val="1000"/>
              </a:spcBef>
              <a:buFont typeface="+mj-lt"/>
              <a:buAutoNum type="alphaLcParenR"/>
              <a:defRPr sz="2000">
                <a:solidFill>
                  <a:schemeClr val="bg1"/>
                </a:solidFill>
                <a:latin typeface="+mn-lt"/>
              </a:defRPr>
            </a:lvl4pPr>
            <a:lvl5pPr marL="2560320" indent="-514350">
              <a:spcBef>
                <a:spcPts val="1000"/>
              </a:spcBef>
              <a:buFont typeface="+mj-lt"/>
              <a:buAutoNum type="romanLcPeriod"/>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20426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Chart ">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59" r:id="rId4"/>
    <p:sldLayoutId id="2147483668" r:id="rId5"/>
    <p:sldLayoutId id="2147483669" r:id="rId6"/>
    <p:sldLayoutId id="2147483661" r:id="rId7"/>
    <p:sldLayoutId id="2147483666" r:id="rId8"/>
  </p:sldLayoutIdLst>
  <p:hf sldNum="0" hdr="0" ftr="0" dt="0"/>
  <p:txStyles>
    <p:titleStyle>
      <a:lvl1pPr algn="l" defTabSz="914400" rtl="0" eaLnBrk="1" latinLnBrk="0" hangingPunct="1">
        <a:lnSpc>
          <a:spcPct val="8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232913"/>
            <a:ext cx="7096933" cy="3830130"/>
          </a:xfrm>
        </p:spPr>
        <p:txBody>
          <a:bodyPr/>
          <a:lstStyle/>
          <a:p>
            <a:r>
              <a:rPr lang="en-US" dirty="0"/>
              <a:t>Clergy Housing Allowance and Housing Exclusion</a:t>
            </a:r>
          </a:p>
        </p:txBody>
      </p:sp>
    </p:spTree>
    <p:extLst>
      <p:ext uri="{BB962C8B-B14F-4D97-AF65-F5344CB8AC3E}">
        <p14:creationId xmlns:p14="http://schemas.microsoft.com/office/powerpoint/2010/main" val="225930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58864" y="102021"/>
            <a:ext cx="9779183" cy="1744415"/>
          </a:xfrm>
        </p:spPr>
        <p:txBody>
          <a:bodyPr/>
          <a:lstStyle/>
          <a:p>
            <a:r>
              <a:rPr lang="en-US" dirty="0"/>
              <a:t>General Requirements</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58864" y="1910281"/>
            <a:ext cx="10185128" cy="3512746"/>
          </a:xfrm>
        </p:spPr>
        <p:txBody>
          <a:bodyPr vert="horz" lIns="91440" tIns="45720" rIns="91440" bIns="45720" rtlCol="0" anchor="t">
            <a:normAutofit/>
          </a:bodyPr>
          <a:lstStyle/>
          <a:p>
            <a:r>
              <a:rPr lang="en-US" dirty="0"/>
              <a:t>Must have a clergy status per the Internal Revenue Code (Licensed, Commissioned or Ordained). Cannot be laity (i.e. lay servant, lay speaker, Certified Lay Minister)</a:t>
            </a:r>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63493-9B25-389C-9484-D1100343A393}"/>
              </a:ext>
            </a:extLst>
          </p:cNvPr>
          <p:cNvSpPr>
            <a:spLocks noGrp="1"/>
          </p:cNvSpPr>
          <p:nvPr>
            <p:ph type="title"/>
          </p:nvPr>
        </p:nvSpPr>
        <p:spPr/>
        <p:txBody>
          <a:bodyPr/>
          <a:lstStyle/>
          <a:p>
            <a:r>
              <a:rPr lang="en-US" dirty="0"/>
              <a:t>Housing Allowance</a:t>
            </a:r>
          </a:p>
        </p:txBody>
      </p:sp>
      <p:sp>
        <p:nvSpPr>
          <p:cNvPr id="3" name="Content Placeholder 2">
            <a:extLst>
              <a:ext uri="{FF2B5EF4-FFF2-40B4-BE49-F238E27FC236}">
                <a16:creationId xmlns:a16="http://schemas.microsoft.com/office/drawing/2014/main" id="{7CB7E894-4C6B-9322-2779-012AF96F276E}"/>
              </a:ext>
            </a:extLst>
          </p:cNvPr>
          <p:cNvSpPr>
            <a:spLocks noGrp="1"/>
          </p:cNvSpPr>
          <p:nvPr>
            <p:ph idx="1"/>
          </p:nvPr>
        </p:nvSpPr>
        <p:spPr/>
        <p:txBody>
          <a:bodyPr/>
          <a:lstStyle/>
          <a:p>
            <a:r>
              <a:rPr lang="en-US" dirty="0"/>
              <a:t>This is cash paid directly to a pastor in lieu of providing a parsonage.</a:t>
            </a:r>
          </a:p>
          <a:p>
            <a:r>
              <a:rPr lang="en-US" dirty="0"/>
              <a:t>This amount increases the dollar amount budgeted by the church and paid to the pastor as compensation</a:t>
            </a:r>
          </a:p>
          <a:p>
            <a:r>
              <a:rPr lang="en-US" dirty="0"/>
              <a:t>This amount must be approved by the District Superintendent, the Staff Parish  Relations Committee and the Church Council</a:t>
            </a:r>
          </a:p>
        </p:txBody>
      </p:sp>
    </p:spTree>
    <p:extLst>
      <p:ext uri="{BB962C8B-B14F-4D97-AF65-F5344CB8AC3E}">
        <p14:creationId xmlns:p14="http://schemas.microsoft.com/office/powerpoint/2010/main" val="3199380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8301-18FA-5AD3-B548-23F69C1FE96E}"/>
              </a:ext>
            </a:extLst>
          </p:cNvPr>
          <p:cNvSpPr>
            <a:spLocks noGrp="1"/>
          </p:cNvSpPr>
          <p:nvPr>
            <p:ph type="title"/>
          </p:nvPr>
        </p:nvSpPr>
        <p:spPr/>
        <p:txBody>
          <a:bodyPr/>
          <a:lstStyle/>
          <a:p>
            <a:r>
              <a:rPr lang="en-US" dirty="0"/>
              <a:t>Housing Exclusion</a:t>
            </a:r>
          </a:p>
        </p:txBody>
      </p:sp>
      <p:sp>
        <p:nvSpPr>
          <p:cNvPr id="3" name="Content Placeholder 2">
            <a:extLst>
              <a:ext uri="{FF2B5EF4-FFF2-40B4-BE49-F238E27FC236}">
                <a16:creationId xmlns:a16="http://schemas.microsoft.com/office/drawing/2014/main" id="{F8C4F4A6-2824-56EF-BD2C-FDA420B59A1A}"/>
              </a:ext>
            </a:extLst>
          </p:cNvPr>
          <p:cNvSpPr>
            <a:spLocks noGrp="1"/>
          </p:cNvSpPr>
          <p:nvPr>
            <p:ph idx="1"/>
          </p:nvPr>
        </p:nvSpPr>
        <p:spPr/>
        <p:txBody>
          <a:bodyPr/>
          <a:lstStyle/>
          <a:p>
            <a:r>
              <a:rPr lang="en-US" dirty="0"/>
              <a:t>This is a dollar amount designated by a clergy person and approved by the local church to provide a shelter for housing-related expenses. It is not an additional amount paid by the church. It is an election by the clergy person to exclude from the salary paid by the church as housing.</a:t>
            </a:r>
          </a:p>
        </p:txBody>
      </p:sp>
    </p:spTree>
    <p:extLst>
      <p:ext uri="{BB962C8B-B14F-4D97-AF65-F5344CB8AC3E}">
        <p14:creationId xmlns:p14="http://schemas.microsoft.com/office/powerpoint/2010/main" val="3866256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F4D60-425A-F50D-4EFE-A2E1E1F70A82}"/>
              </a:ext>
            </a:extLst>
          </p:cNvPr>
          <p:cNvSpPr>
            <a:spLocks noGrp="1"/>
          </p:cNvSpPr>
          <p:nvPr>
            <p:ph type="title"/>
          </p:nvPr>
        </p:nvSpPr>
        <p:spPr/>
        <p:txBody>
          <a:bodyPr/>
          <a:lstStyle/>
          <a:p>
            <a:r>
              <a:rPr lang="en-US" dirty="0"/>
              <a:t>What are Housing Costs?</a:t>
            </a:r>
          </a:p>
        </p:txBody>
      </p:sp>
      <p:sp>
        <p:nvSpPr>
          <p:cNvPr id="3" name="Content Placeholder 2">
            <a:extLst>
              <a:ext uri="{FF2B5EF4-FFF2-40B4-BE49-F238E27FC236}">
                <a16:creationId xmlns:a16="http://schemas.microsoft.com/office/drawing/2014/main" id="{AF580AA1-E40C-CF62-8D0F-0901FAD28C09}"/>
              </a:ext>
            </a:extLst>
          </p:cNvPr>
          <p:cNvSpPr>
            <a:spLocks noGrp="1"/>
          </p:cNvSpPr>
          <p:nvPr>
            <p:ph idx="1"/>
          </p:nvPr>
        </p:nvSpPr>
        <p:spPr/>
        <p:txBody>
          <a:bodyPr>
            <a:normAutofit fontScale="62500" lnSpcReduction="20000"/>
          </a:bodyPr>
          <a:lstStyle/>
          <a:p>
            <a:r>
              <a:rPr lang="en-US" dirty="0"/>
              <a:t>A housing allowance and/or exclusion is meant to defray costs incurred by clergy which directly relates to providing a home to self and family including, as applicable and all of the following:</a:t>
            </a:r>
          </a:p>
          <a:p>
            <a:pPr marL="457200" indent="-457200">
              <a:buFontTx/>
              <a:buChar char="-"/>
            </a:pPr>
            <a:r>
              <a:rPr lang="en-US" dirty="0"/>
              <a:t>Rent or mortgage payments</a:t>
            </a:r>
          </a:p>
          <a:p>
            <a:pPr marL="457200" indent="-457200">
              <a:buFontTx/>
              <a:buChar char="-"/>
            </a:pPr>
            <a:r>
              <a:rPr lang="en-US" dirty="0"/>
              <a:t>Furnishings</a:t>
            </a:r>
          </a:p>
          <a:p>
            <a:pPr marL="457200" indent="-457200">
              <a:buFontTx/>
              <a:buChar char="-"/>
            </a:pPr>
            <a:r>
              <a:rPr lang="en-US" dirty="0"/>
              <a:t>Insurance</a:t>
            </a:r>
          </a:p>
          <a:p>
            <a:pPr marL="457200" indent="-457200">
              <a:buFontTx/>
              <a:buChar char="-"/>
            </a:pPr>
            <a:r>
              <a:rPr lang="en-US" dirty="0"/>
              <a:t>Real Estate taxes</a:t>
            </a:r>
          </a:p>
          <a:p>
            <a:pPr marL="457200" indent="-457200">
              <a:buFontTx/>
              <a:buChar char="-"/>
            </a:pPr>
            <a:r>
              <a:rPr lang="en-US" dirty="0"/>
              <a:t>Utilities</a:t>
            </a:r>
          </a:p>
          <a:p>
            <a:pPr marL="457200" indent="-457200">
              <a:buFontTx/>
              <a:buChar char="-"/>
            </a:pPr>
            <a:r>
              <a:rPr lang="en-US" dirty="0"/>
              <a:t>Maintenance and upkeep</a:t>
            </a:r>
          </a:p>
          <a:p>
            <a:pPr marL="457200" indent="-457200">
              <a:buFontTx/>
              <a:buChar char="-"/>
            </a:pPr>
            <a:r>
              <a:rPr lang="en-US" dirty="0"/>
              <a:t>Any other expenses directly associated with the provision of housing</a:t>
            </a:r>
          </a:p>
          <a:p>
            <a:pPr marL="914400" lvl="1" indent="-457200">
              <a:buFontTx/>
              <a:buChar char="-"/>
            </a:pPr>
            <a:r>
              <a:rPr lang="en-US" dirty="0"/>
              <a:t>All on ONE home (your primary residence)</a:t>
            </a:r>
          </a:p>
        </p:txBody>
      </p:sp>
    </p:spTree>
    <p:extLst>
      <p:ext uri="{BB962C8B-B14F-4D97-AF65-F5344CB8AC3E}">
        <p14:creationId xmlns:p14="http://schemas.microsoft.com/office/powerpoint/2010/main" val="3458220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F5FCC-97D9-7024-8BE7-5DA97A1C793F}"/>
              </a:ext>
            </a:extLst>
          </p:cNvPr>
          <p:cNvSpPr>
            <a:spLocks noGrp="1"/>
          </p:cNvSpPr>
          <p:nvPr>
            <p:ph type="title"/>
          </p:nvPr>
        </p:nvSpPr>
        <p:spPr/>
        <p:txBody>
          <a:bodyPr/>
          <a:lstStyle/>
          <a:p>
            <a:r>
              <a:rPr lang="en-US" dirty="0"/>
              <a:t>What are NOT Housing Costs</a:t>
            </a:r>
          </a:p>
        </p:txBody>
      </p:sp>
      <p:sp>
        <p:nvSpPr>
          <p:cNvPr id="3" name="Content Placeholder 2">
            <a:extLst>
              <a:ext uri="{FF2B5EF4-FFF2-40B4-BE49-F238E27FC236}">
                <a16:creationId xmlns:a16="http://schemas.microsoft.com/office/drawing/2014/main" id="{8FDE01AD-3DC4-A245-41BA-6EC6873AE67D}"/>
              </a:ext>
            </a:extLst>
          </p:cNvPr>
          <p:cNvSpPr>
            <a:spLocks noGrp="1"/>
          </p:cNvSpPr>
          <p:nvPr>
            <p:ph idx="1"/>
          </p:nvPr>
        </p:nvSpPr>
        <p:spPr/>
        <p:txBody>
          <a:bodyPr/>
          <a:lstStyle/>
          <a:p>
            <a:r>
              <a:rPr lang="en-US" dirty="0"/>
              <a:t>Allowable expenses do NOT include:</a:t>
            </a:r>
          </a:p>
          <a:p>
            <a:pPr marL="457200" indent="-457200">
              <a:buFontTx/>
              <a:buChar char="-"/>
            </a:pPr>
            <a:r>
              <a:rPr lang="en-US" dirty="0"/>
              <a:t>Food</a:t>
            </a:r>
          </a:p>
          <a:p>
            <a:pPr marL="457200" indent="-457200">
              <a:buFontTx/>
              <a:buChar char="-"/>
            </a:pPr>
            <a:r>
              <a:rPr lang="en-US" dirty="0"/>
              <a:t>Clothing</a:t>
            </a:r>
          </a:p>
          <a:p>
            <a:pPr marL="457200" indent="-457200">
              <a:buFontTx/>
              <a:buChar char="-"/>
            </a:pPr>
            <a:r>
              <a:rPr lang="en-US" dirty="0"/>
              <a:t>Entertainment</a:t>
            </a:r>
          </a:p>
          <a:p>
            <a:pPr marL="457200" indent="-457200">
              <a:buFontTx/>
              <a:buChar char="-"/>
            </a:pPr>
            <a:r>
              <a:rPr lang="en-US" dirty="0"/>
              <a:t>Domestic help</a:t>
            </a:r>
          </a:p>
        </p:txBody>
      </p:sp>
    </p:spTree>
    <p:extLst>
      <p:ext uri="{BB962C8B-B14F-4D97-AF65-F5344CB8AC3E}">
        <p14:creationId xmlns:p14="http://schemas.microsoft.com/office/powerpoint/2010/main" val="4185492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7003A-4865-40D7-9A22-52D8497039F9}"/>
              </a:ext>
            </a:extLst>
          </p:cNvPr>
          <p:cNvSpPr>
            <a:spLocks noGrp="1"/>
          </p:cNvSpPr>
          <p:nvPr>
            <p:ph type="title"/>
          </p:nvPr>
        </p:nvSpPr>
        <p:spPr/>
        <p:txBody>
          <a:bodyPr/>
          <a:lstStyle/>
          <a:p>
            <a:r>
              <a:rPr lang="en-US" dirty="0"/>
              <a:t>Note</a:t>
            </a:r>
          </a:p>
        </p:txBody>
      </p:sp>
      <p:sp>
        <p:nvSpPr>
          <p:cNvPr id="3" name="Content Placeholder 2">
            <a:extLst>
              <a:ext uri="{FF2B5EF4-FFF2-40B4-BE49-F238E27FC236}">
                <a16:creationId xmlns:a16="http://schemas.microsoft.com/office/drawing/2014/main" id="{61FAA961-C9C7-73F6-8D23-4556A2B9071F}"/>
              </a:ext>
            </a:extLst>
          </p:cNvPr>
          <p:cNvSpPr>
            <a:spLocks noGrp="1"/>
          </p:cNvSpPr>
          <p:nvPr>
            <p:ph idx="1"/>
          </p:nvPr>
        </p:nvSpPr>
        <p:spPr/>
        <p:txBody>
          <a:bodyPr/>
          <a:lstStyle/>
          <a:p>
            <a:r>
              <a:rPr lang="en-US" dirty="0"/>
              <a:t>The amount of the housing exclusion and allowance cannot be higher than the total salary</a:t>
            </a:r>
          </a:p>
          <a:p>
            <a:r>
              <a:rPr lang="en-US" dirty="0"/>
              <a:t>A pastor must be able to provide adequate receipts to document these housing-related expenses.</a:t>
            </a:r>
          </a:p>
        </p:txBody>
      </p:sp>
    </p:spTree>
    <p:extLst>
      <p:ext uri="{BB962C8B-B14F-4D97-AF65-F5344CB8AC3E}">
        <p14:creationId xmlns:p14="http://schemas.microsoft.com/office/powerpoint/2010/main" val="4294890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D6996-4826-FDC3-B9EE-0187AF11B942}"/>
              </a:ext>
            </a:extLst>
          </p:cNvPr>
          <p:cNvSpPr>
            <a:spLocks noGrp="1"/>
          </p:cNvSpPr>
          <p:nvPr>
            <p:ph type="title"/>
          </p:nvPr>
        </p:nvSpPr>
        <p:spPr/>
        <p:txBody>
          <a:bodyPr/>
          <a:lstStyle/>
          <a:p>
            <a:r>
              <a:rPr lang="en-US" dirty="0"/>
              <a:t>What amount is excluded from Income?</a:t>
            </a:r>
          </a:p>
        </p:txBody>
      </p:sp>
      <p:sp>
        <p:nvSpPr>
          <p:cNvPr id="3" name="Content Placeholder 2">
            <a:extLst>
              <a:ext uri="{FF2B5EF4-FFF2-40B4-BE49-F238E27FC236}">
                <a16:creationId xmlns:a16="http://schemas.microsoft.com/office/drawing/2014/main" id="{BDF27085-D4A4-C013-A9F5-AE55BEBD948A}"/>
              </a:ext>
            </a:extLst>
          </p:cNvPr>
          <p:cNvSpPr>
            <a:spLocks noGrp="1"/>
          </p:cNvSpPr>
          <p:nvPr>
            <p:ph idx="1"/>
          </p:nvPr>
        </p:nvSpPr>
        <p:spPr/>
        <p:txBody>
          <a:bodyPr/>
          <a:lstStyle/>
          <a:p>
            <a:r>
              <a:rPr lang="en-US" dirty="0"/>
              <a:t>The lesser of:</a:t>
            </a:r>
          </a:p>
          <a:p>
            <a:r>
              <a:rPr lang="en-US" dirty="0"/>
              <a:t> - The total amount of the housing allowance plus housing exclusion</a:t>
            </a:r>
          </a:p>
          <a:p>
            <a:r>
              <a:rPr lang="en-US" dirty="0"/>
              <a:t> - The actual housing costs</a:t>
            </a:r>
          </a:p>
          <a:p>
            <a:r>
              <a:rPr lang="en-US" dirty="0"/>
              <a:t> - The fair rental value of the housing itself</a:t>
            </a:r>
          </a:p>
          <a:p>
            <a:r>
              <a:rPr lang="en-US" dirty="0"/>
              <a:t>  </a:t>
            </a:r>
          </a:p>
        </p:txBody>
      </p:sp>
    </p:spTree>
    <p:extLst>
      <p:ext uri="{BB962C8B-B14F-4D97-AF65-F5344CB8AC3E}">
        <p14:creationId xmlns:p14="http://schemas.microsoft.com/office/powerpoint/2010/main" val="1773050058"/>
      </p:ext>
    </p:extLst>
  </p:cSld>
  <p:clrMapOvr>
    <a:masterClrMapping/>
  </p:clrMapOvr>
</p:sld>
</file>

<file path=ppt/theme/theme1.xml><?xml version="1.0" encoding="utf-8"?>
<a:theme xmlns:a="http://schemas.openxmlformats.org/drawingml/2006/main" name="Custom">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45331398_Win32_SL_V13" id="{C59E605D-C281-4A06-BDA0-E97A35AC3AA8}" vid="{25D1D206-DA25-4050-926A-BD6D3A1B50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E98C35-9ECE-4425-BCBA-00E118C705CE}">
  <ds:schemaRefs>
    <ds:schemaRef ds:uri="http://schemas.microsoft.com/office/2006/metadata/properties"/>
    <ds:schemaRef ds:uri="230e9df3-be65-4c73-a93b-d1236ebd677e"/>
    <ds:schemaRef ds:uri="http://schemas.microsoft.com/office/2006/documentManagement/types"/>
    <ds:schemaRef ds:uri="71af3243-3dd4-4a8d-8c0d-dd76da1f02a5"/>
    <ds:schemaRef ds:uri="http://purl.org/dc/dcmitype/"/>
    <ds:schemaRef ds:uri="http://purl.org/dc/terms/"/>
    <ds:schemaRef ds:uri="http://www.w3.org/XML/1998/namespace"/>
    <ds:schemaRef ds:uri="http://schemas.openxmlformats.org/package/2006/metadata/core-properties"/>
    <ds:schemaRef ds:uri="http://schemas.microsoft.com/office/infopath/2007/PartnerControls"/>
    <ds:schemaRef ds:uri="16c05727-aa75-4e4a-9b5f-8a80a1165891"/>
    <ds:schemaRef ds:uri="http://schemas.microsoft.com/sharepoint/v3"/>
    <ds:schemaRef ds:uri="http://purl.org/dc/elements/1.1/"/>
  </ds:schemaRefs>
</ds:datastoreItem>
</file>

<file path=customXml/itemProps2.xml><?xml version="1.0" encoding="utf-8"?>
<ds:datastoreItem xmlns:ds="http://schemas.openxmlformats.org/officeDocument/2006/customXml" ds:itemID="{45A8381C-73EB-48EA-B45F-7B7C8C7DF409}">
  <ds:schemaRefs>
    <ds:schemaRef ds:uri="http://schemas.microsoft.com/sharepoint/v3/contenttype/forms"/>
  </ds:schemaRefs>
</ds:datastoreItem>
</file>

<file path=customXml/itemProps3.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{C8E3239E-352E-49C3-8872-FE7EBA0E111C}TF0e83fa2d-9a66-4e5e-9e82-acc620be7a498e277179_win32-f234380521c6</Template>
  <TotalTime>61</TotalTime>
  <Words>315</Words>
  <Application>Microsoft Office PowerPoint</Application>
  <PresentationFormat>Widescreen</PresentationFormat>
  <Paragraphs>36</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Tenorite</vt:lpstr>
      <vt:lpstr>Custom</vt:lpstr>
      <vt:lpstr>Clergy Housing Allowance and Housing Exclusion</vt:lpstr>
      <vt:lpstr>General Requirements</vt:lpstr>
      <vt:lpstr>Housing Allowance</vt:lpstr>
      <vt:lpstr>Housing Exclusion</vt:lpstr>
      <vt:lpstr>What are Housing Costs?</vt:lpstr>
      <vt:lpstr>What are NOT Housing Costs</vt:lpstr>
      <vt:lpstr>Note</vt:lpstr>
      <vt:lpstr>What amount is excluded from Income?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Jim Rowley</dc:creator>
  <cp:lastModifiedBy>Susan Ranous</cp:lastModifiedBy>
  <cp:revision>3</cp:revision>
  <dcterms:created xsi:type="dcterms:W3CDTF">2025-06-30T17:41:44Z</dcterms:created>
  <dcterms:modified xsi:type="dcterms:W3CDTF">2025-07-12T18:59:57Z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