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  <p:sldMasterId id="2147483966" r:id="rId6"/>
  </p:sldMasterIdLst>
  <p:notesMasterIdLst>
    <p:notesMasterId r:id="rId20"/>
  </p:notesMasterIdLst>
  <p:handoutMasterIdLst>
    <p:handoutMasterId r:id="rId21"/>
  </p:handoutMasterIdLst>
  <p:sldIdLst>
    <p:sldId id="361" r:id="rId7"/>
    <p:sldId id="2147472586" r:id="rId8"/>
    <p:sldId id="2147472601" r:id="rId9"/>
    <p:sldId id="2147472579" r:id="rId10"/>
    <p:sldId id="2147472590" r:id="rId11"/>
    <p:sldId id="2147472602" r:id="rId12"/>
    <p:sldId id="2147472610" r:id="rId13"/>
    <p:sldId id="2147472611" r:id="rId14"/>
    <p:sldId id="2147472591" r:id="rId15"/>
    <p:sldId id="2147472596" r:id="rId16"/>
    <p:sldId id="2147472593" r:id="rId17"/>
    <p:sldId id="2147472594" r:id="rId18"/>
    <p:sldId id="2147472609" r:id="rId1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B53421-1BFC-879C-FE48-0B2698C9ECB2}" name="Miller, Rachel" initials="MR" userId="S::ramiller@gbop.org::54cd9b3a-75fa-4317-98a8-46b9fa5ab8d6" providerId="AD"/>
  <p188:author id="{814F9C30-2EB8-CB48-C84C-A4A1C282FAD7}" name="Bauer, Martin" initials="" userId="S::mbauer@GBOP.ORG::46d26048-3bbb-4fcc-828a-d037144b3178" providerId="AD"/>
  <p188:author id="{9CDA2D3F-1AE1-F7C9-3D1E-0F86166BA8F3}" name="Strzelecki, Diane" initials="DS" userId="S::dstrzelecki@GBOP.ORG::57003ee3-e599-44c4-942f-5a1e13430bc7" providerId="AD"/>
  <p188:author id="{40BA2D47-1843-D77F-076A-7E7E6AF834E0}" name="Strzelecki, Diane" initials="SD" userId="S::dstrzelecki@gbop.org::57003ee3-e599-44c4-942f-5a1e13430bc7" providerId="AD"/>
  <p188:author id="{D159FA5E-1B63-F816-336B-93BC89D930ED}" name="Christophel, Robert" initials="CR" userId="S::rchristophel@gbop.org::377b9af8-0702-4f50-bb15-bc7e8afe1f7a" providerId="AD"/>
  <p188:author id="{A0191CC5-86E3-9216-8560-360D42755F8D}" name="Prestipino, Tony" initials="TP" userId="S::tprestipino@GBOP.ORG::3b3f8d92-ef75-4a72-8260-706db611e9cb" providerId="AD"/>
  <p188:author id="{F0BEC2DC-400B-496E-A870-1ADB083A2725}" name="Olson, Kim" initials="OK" userId="S::kolson@gbop.org::6ac73f7a-6230-405e-8283-3d161fedcc64" providerId="AD"/>
  <p188:author id="{B99756ED-7253-E4E7-8B89-03E104101224}" name="Lebron, Dorlimar" initials="LD" userId="S::dlebron@gbop.org::b03541de-332a-44df-bf7d-48c6f616b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DCE5"/>
    <a:srgbClr val="51968C"/>
    <a:srgbClr val="939598"/>
    <a:srgbClr val="DCE6F2"/>
    <a:srgbClr val="DCE6E8"/>
    <a:srgbClr val="003B65"/>
    <a:srgbClr val="0063A8"/>
    <a:srgbClr val="66A1CB"/>
    <a:srgbClr val="000000"/>
    <a:srgbClr val="8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653" autoAdjust="0"/>
  </p:normalViewPr>
  <p:slideViewPr>
    <p:cSldViewPr snapToGrid="0">
      <p:cViewPr varScale="1">
        <p:scale>
          <a:sx n="66" d="100"/>
          <a:sy n="66" d="100"/>
        </p:scale>
        <p:origin x="1930" y="19"/>
      </p:cViewPr>
      <p:guideLst>
        <p:guide orient="horz"/>
        <p:guide pos="1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Valeski" userId="296ed0ad-c34b-49f0-ac90-23fc47c7e8c6" providerId="ADAL" clId="{1FE2325C-830A-4EF1-BB01-4335ED8CC457}"/>
    <pc:docChg chg="custSel addSld delSld modSld sldOrd modShowInfo">
      <pc:chgData name="Julie Valeski" userId="296ed0ad-c34b-49f0-ac90-23fc47c7e8c6" providerId="ADAL" clId="{1FE2325C-830A-4EF1-BB01-4335ED8CC457}" dt="2025-10-20T15:04:38.471" v="653" actId="1076"/>
      <pc:docMkLst>
        <pc:docMk/>
      </pc:docMkLst>
      <pc:sldChg chg="modSp mod chgLayout">
        <pc:chgData name="Julie Valeski" userId="296ed0ad-c34b-49f0-ac90-23fc47c7e8c6" providerId="ADAL" clId="{1FE2325C-830A-4EF1-BB01-4335ED8CC457}" dt="2025-10-20T14:31:12.087" v="641" actId="6264"/>
        <pc:sldMkLst>
          <pc:docMk/>
          <pc:sldMk cId="818552888" sldId="361"/>
        </pc:sldMkLst>
      </pc:sldChg>
      <pc:sldChg chg="modNotesTx">
        <pc:chgData name="Julie Valeski" userId="296ed0ad-c34b-49f0-ac90-23fc47c7e8c6" providerId="ADAL" clId="{1FE2325C-830A-4EF1-BB01-4335ED8CC457}" dt="2025-10-20T14:04:28.661" v="640" actId="20577"/>
        <pc:sldMkLst>
          <pc:docMk/>
          <pc:sldMk cId="2184440981" sldId="2147472579"/>
        </pc:sldMkLst>
      </pc:sldChg>
      <pc:sldChg chg="del">
        <pc:chgData name="Julie Valeski" userId="296ed0ad-c34b-49f0-ac90-23fc47c7e8c6" providerId="ADAL" clId="{1FE2325C-830A-4EF1-BB01-4335ED8CC457}" dt="2025-09-10T20:09:55.174" v="1" actId="2696"/>
        <pc:sldMkLst>
          <pc:docMk/>
          <pc:sldMk cId="3702298096" sldId="2147472584"/>
        </pc:sldMkLst>
      </pc:sldChg>
      <pc:sldChg chg="addSp delSp modSp mod modNotesTx">
        <pc:chgData name="Julie Valeski" userId="296ed0ad-c34b-49f0-ac90-23fc47c7e8c6" providerId="ADAL" clId="{1FE2325C-830A-4EF1-BB01-4335ED8CC457}" dt="2025-10-20T14:03:53.569" v="627" actId="6549"/>
        <pc:sldMkLst>
          <pc:docMk/>
          <pc:sldMk cId="3669759335" sldId="2147472586"/>
        </pc:sldMkLst>
      </pc:sldChg>
      <pc:sldChg chg="del">
        <pc:chgData name="Julie Valeski" userId="296ed0ad-c34b-49f0-ac90-23fc47c7e8c6" providerId="ADAL" clId="{1FE2325C-830A-4EF1-BB01-4335ED8CC457}" dt="2025-09-10T20:16:13.401" v="79" actId="2696"/>
        <pc:sldMkLst>
          <pc:docMk/>
          <pc:sldMk cId="2086368766" sldId="2147472587"/>
        </pc:sldMkLst>
      </pc:sldChg>
      <pc:sldChg chg="modSp mod">
        <pc:chgData name="Julie Valeski" userId="296ed0ad-c34b-49f0-ac90-23fc47c7e8c6" providerId="ADAL" clId="{1FE2325C-830A-4EF1-BB01-4335ED8CC457}" dt="2025-09-10T20:13:10.005" v="22" actId="6549"/>
        <pc:sldMkLst>
          <pc:docMk/>
          <pc:sldMk cId="6223759" sldId="2147472590"/>
        </pc:sldMkLst>
      </pc:sldChg>
      <pc:sldChg chg="del">
        <pc:chgData name="Julie Valeski" userId="296ed0ad-c34b-49f0-ac90-23fc47c7e8c6" providerId="ADAL" clId="{1FE2325C-830A-4EF1-BB01-4335ED8CC457}" dt="2025-09-10T20:23:20.688" v="575" actId="2696"/>
        <pc:sldMkLst>
          <pc:docMk/>
          <pc:sldMk cId="1176530203" sldId="2147472592"/>
        </pc:sldMkLst>
      </pc:sldChg>
      <pc:sldChg chg="modSp mod">
        <pc:chgData name="Julie Valeski" userId="296ed0ad-c34b-49f0-ac90-23fc47c7e8c6" providerId="ADAL" clId="{1FE2325C-830A-4EF1-BB01-4335ED8CC457}" dt="2025-09-10T20:23:47.968" v="600" actId="6549"/>
        <pc:sldMkLst>
          <pc:docMk/>
          <pc:sldMk cId="3986661008" sldId="2147472593"/>
        </pc:sldMkLst>
      </pc:sldChg>
      <pc:sldChg chg="del">
        <pc:chgData name="Julie Valeski" userId="296ed0ad-c34b-49f0-ac90-23fc47c7e8c6" providerId="ADAL" clId="{1FE2325C-830A-4EF1-BB01-4335ED8CC457}" dt="2025-09-10T20:16:17.717" v="80" actId="2696"/>
        <pc:sldMkLst>
          <pc:docMk/>
          <pc:sldMk cId="2127470648" sldId="2147472595"/>
        </pc:sldMkLst>
      </pc:sldChg>
      <pc:sldChg chg="del">
        <pc:chgData name="Julie Valeski" userId="296ed0ad-c34b-49f0-ac90-23fc47c7e8c6" providerId="ADAL" clId="{1FE2325C-830A-4EF1-BB01-4335ED8CC457}" dt="2025-09-10T20:14:51.896" v="25" actId="2696"/>
        <pc:sldMkLst>
          <pc:docMk/>
          <pc:sldMk cId="861436879" sldId="2147472597"/>
        </pc:sldMkLst>
      </pc:sldChg>
      <pc:sldChg chg="del">
        <pc:chgData name="Julie Valeski" userId="296ed0ad-c34b-49f0-ac90-23fc47c7e8c6" providerId="ADAL" clId="{1FE2325C-830A-4EF1-BB01-4335ED8CC457}" dt="2025-09-10T20:14:56.050" v="26" actId="2696"/>
        <pc:sldMkLst>
          <pc:docMk/>
          <pc:sldMk cId="3549122784" sldId="2147472598"/>
        </pc:sldMkLst>
      </pc:sldChg>
      <pc:sldChg chg="del">
        <pc:chgData name="Julie Valeski" userId="296ed0ad-c34b-49f0-ac90-23fc47c7e8c6" providerId="ADAL" clId="{1FE2325C-830A-4EF1-BB01-4335ED8CC457}" dt="2025-09-10T20:15:37.267" v="78" actId="2696"/>
        <pc:sldMkLst>
          <pc:docMk/>
          <pc:sldMk cId="2998113562" sldId="2147472599"/>
        </pc:sldMkLst>
      </pc:sldChg>
      <pc:sldChg chg="del">
        <pc:chgData name="Julie Valeski" userId="296ed0ad-c34b-49f0-ac90-23fc47c7e8c6" providerId="ADAL" clId="{1FE2325C-830A-4EF1-BB01-4335ED8CC457}" dt="2025-09-10T20:16:24.955" v="81" actId="2696"/>
        <pc:sldMkLst>
          <pc:docMk/>
          <pc:sldMk cId="1588158839" sldId="2147472600"/>
        </pc:sldMkLst>
      </pc:sldChg>
      <pc:sldChg chg="del">
        <pc:chgData name="Julie Valeski" userId="296ed0ad-c34b-49f0-ac90-23fc47c7e8c6" providerId="ADAL" clId="{1FE2325C-830A-4EF1-BB01-4335ED8CC457}" dt="2025-09-10T20:14:22.030" v="24" actId="2696"/>
        <pc:sldMkLst>
          <pc:docMk/>
          <pc:sldMk cId="4112798839" sldId="2147472603"/>
        </pc:sldMkLst>
      </pc:sldChg>
      <pc:sldChg chg="del">
        <pc:chgData name="Julie Valeski" userId="296ed0ad-c34b-49f0-ac90-23fc47c7e8c6" providerId="ADAL" clId="{1FE2325C-830A-4EF1-BB01-4335ED8CC457}" dt="2025-09-10T20:22:47.703" v="574" actId="2696"/>
        <pc:sldMkLst>
          <pc:docMk/>
          <pc:sldMk cId="780687815" sldId="2147472604"/>
        </pc:sldMkLst>
      </pc:sldChg>
      <pc:sldChg chg="del">
        <pc:chgData name="Julie Valeski" userId="296ed0ad-c34b-49f0-ac90-23fc47c7e8c6" providerId="ADAL" clId="{1FE2325C-830A-4EF1-BB01-4335ED8CC457}" dt="2025-09-10T20:14:04.212" v="23" actId="2696"/>
        <pc:sldMkLst>
          <pc:docMk/>
          <pc:sldMk cId="846853426" sldId="2147472605"/>
        </pc:sldMkLst>
      </pc:sldChg>
      <pc:sldChg chg="modSp del mod">
        <pc:chgData name="Julie Valeski" userId="296ed0ad-c34b-49f0-ac90-23fc47c7e8c6" providerId="ADAL" clId="{1FE2325C-830A-4EF1-BB01-4335ED8CC457}" dt="2025-09-10T20:12:21.724" v="20" actId="2696"/>
        <pc:sldMkLst>
          <pc:docMk/>
          <pc:sldMk cId="2330364253" sldId="2147472607"/>
        </pc:sldMkLst>
      </pc:sldChg>
      <pc:sldChg chg="del">
        <pc:chgData name="Julie Valeski" userId="296ed0ad-c34b-49f0-ac90-23fc47c7e8c6" providerId="ADAL" clId="{1FE2325C-830A-4EF1-BB01-4335ED8CC457}" dt="2025-09-10T20:12:34.140" v="21" actId="2696"/>
        <pc:sldMkLst>
          <pc:docMk/>
          <pc:sldMk cId="2941740036" sldId="2147472608"/>
        </pc:sldMkLst>
      </pc:sldChg>
      <pc:sldChg chg="del">
        <pc:chgData name="Julie Valeski" userId="296ed0ad-c34b-49f0-ac90-23fc47c7e8c6" providerId="ADAL" clId="{1FE2325C-830A-4EF1-BB01-4335ED8CC457}" dt="2025-09-10T20:08:15.077" v="0" actId="2696"/>
        <pc:sldMkLst>
          <pc:docMk/>
          <pc:sldMk cId="1558104107" sldId="2147472610"/>
        </pc:sldMkLst>
      </pc:sldChg>
      <pc:sldChg chg="addSp modSp new mod">
        <pc:chgData name="Julie Valeski" userId="296ed0ad-c34b-49f0-ac90-23fc47c7e8c6" providerId="ADAL" clId="{1FE2325C-830A-4EF1-BB01-4335ED8CC457}" dt="2025-09-10T20:22:28.574" v="573" actId="1076"/>
        <pc:sldMkLst>
          <pc:docMk/>
          <pc:sldMk cId="2222957913" sldId="2147472610"/>
        </pc:sldMkLst>
      </pc:sldChg>
      <pc:sldChg chg="addSp delSp modSp new mod ord">
        <pc:chgData name="Julie Valeski" userId="296ed0ad-c34b-49f0-ac90-23fc47c7e8c6" providerId="ADAL" clId="{1FE2325C-830A-4EF1-BB01-4335ED8CC457}" dt="2025-10-20T15:04:38.471" v="653" actId="1076"/>
        <pc:sldMkLst>
          <pc:docMk/>
          <pc:sldMk cId="3225309312" sldId="2147472611"/>
        </pc:sldMkLst>
        <pc:spChg chg="del mod">
          <ac:chgData name="Julie Valeski" userId="296ed0ad-c34b-49f0-ac90-23fc47c7e8c6" providerId="ADAL" clId="{1FE2325C-830A-4EF1-BB01-4335ED8CC457}" dt="2025-10-20T15:04:28.131" v="650" actId="478"/>
          <ac:spMkLst>
            <pc:docMk/>
            <pc:sldMk cId="3225309312" sldId="2147472611"/>
            <ac:spMk id="2" creationId="{E7FF42DC-B242-6705-9334-E5CCD186D580}"/>
          </ac:spMkLst>
        </pc:spChg>
        <pc:graphicFrameChg chg="add mod">
          <ac:chgData name="Julie Valeski" userId="296ed0ad-c34b-49f0-ac90-23fc47c7e8c6" providerId="ADAL" clId="{1FE2325C-830A-4EF1-BB01-4335ED8CC457}" dt="2025-10-20T15:04:38.471" v="653" actId="1076"/>
          <ac:graphicFrameMkLst>
            <pc:docMk/>
            <pc:sldMk cId="3225309312" sldId="2147472611"/>
            <ac:graphicFrameMk id="3" creationId="{CDACBF34-16FF-2699-DAD8-B1C9655EA793}"/>
          </ac:graphicFrameMkLst>
        </pc:graphicFrameChg>
      </pc:sldChg>
      <pc:sldMasterChg chg="delSldLayout">
        <pc:chgData name="Julie Valeski" userId="296ed0ad-c34b-49f0-ac90-23fc47c7e8c6" providerId="ADAL" clId="{1FE2325C-830A-4EF1-BB01-4335ED8CC457}" dt="2025-09-10T20:16:13.401" v="79" actId="2696"/>
        <pc:sldMasterMkLst>
          <pc:docMk/>
          <pc:sldMasterMk cId="688066265" sldId="2147483966"/>
        </pc:sldMasterMkLst>
        <pc:sldLayoutChg chg="del">
          <pc:chgData name="Julie Valeski" userId="296ed0ad-c34b-49f0-ac90-23fc47c7e8c6" providerId="ADAL" clId="{1FE2325C-830A-4EF1-BB01-4335ED8CC457}" dt="2025-09-10T20:12:34.140" v="21" actId="2696"/>
          <pc:sldLayoutMkLst>
            <pc:docMk/>
            <pc:sldMasterMk cId="688066265" sldId="2147483966"/>
            <pc:sldLayoutMk cId="4002959300" sldId="2147484017"/>
          </pc:sldLayoutMkLst>
        </pc:sldLayoutChg>
        <pc:sldLayoutChg chg="del">
          <pc:chgData name="Julie Valeski" userId="296ed0ad-c34b-49f0-ac90-23fc47c7e8c6" providerId="ADAL" clId="{1FE2325C-830A-4EF1-BB01-4335ED8CC457}" dt="2025-09-10T20:16:13.401" v="79" actId="2696"/>
          <pc:sldLayoutMkLst>
            <pc:docMk/>
            <pc:sldMasterMk cId="688066265" sldId="2147483966"/>
            <pc:sldLayoutMk cId="3920078511" sldId="21474840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194E-14E5-44AD-B2C6-46FC3B3CBC7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0577-D195-4C13-9BFD-B500D51E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47198D0-3989-4879-A219-B82B926C62A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48BC43-7E28-43C0-A242-5733B7A5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570"/>
            <a:ext cx="6126480" cy="4320540"/>
          </a:xfrm>
        </p:spPr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8BC43-7E28-43C0-A242-5733B7A50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4325" y="549275"/>
            <a:ext cx="2862263" cy="1611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4177" y="2160105"/>
            <a:ext cx="9092845" cy="4931160"/>
          </a:xfrm>
        </p:spPr>
        <p:txBody>
          <a:bodyPr/>
          <a:lstStyle/>
          <a:p>
            <a:endParaRPr lang="en-US" sz="1100" dirty="0"/>
          </a:p>
          <a:p>
            <a:pPr>
              <a:buFont typeface="Arial" panose="020B0604020202020204" pitchFamily="34" charset="0"/>
            </a:pPr>
            <a:endParaRPr lang="en-US" sz="11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01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569"/>
            <a:ext cx="6400800" cy="4745355"/>
          </a:xfrm>
        </p:spPr>
        <p:txBody>
          <a:bodyPr/>
          <a:lstStyle/>
          <a:p>
            <a:pPr defTabSz="9142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BC43-7E28-43C0-A242-5733B7A50C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8BC43-7E28-43C0-A242-5733B7A50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8BC43-7E28-43C0-A242-5733B7A50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1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8BC43-7E28-43C0-A242-5733B7A50C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138160" cy="3886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33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 left, no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722D66-EFD0-1DEB-0692-136C512379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82271" cy="5143500"/>
          </a:xfrm>
          <a:custGeom>
            <a:avLst/>
            <a:gdLst>
              <a:gd name="connsiteX0" fmla="*/ 0 w 3882271"/>
              <a:gd name="connsiteY0" fmla="*/ 0 h 5143500"/>
              <a:gd name="connsiteX1" fmla="*/ 3882271 w 3882271"/>
              <a:gd name="connsiteY1" fmla="*/ 0 h 5143500"/>
              <a:gd name="connsiteX2" fmla="*/ 3699008 w 3882271"/>
              <a:gd name="connsiteY2" fmla="*/ 301660 h 5143500"/>
              <a:gd name="connsiteX3" fmla="*/ 3124200 w 3882271"/>
              <a:gd name="connsiteY3" fmla="*/ 2571750 h 5143500"/>
              <a:gd name="connsiteX4" fmla="*/ 3699008 w 3882271"/>
              <a:gd name="connsiteY4" fmla="*/ 4841841 h 5143500"/>
              <a:gd name="connsiteX5" fmla="*/ 3882271 w 3882271"/>
              <a:gd name="connsiteY5" fmla="*/ 5143500 h 5143500"/>
              <a:gd name="connsiteX6" fmla="*/ 0 w 388227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271" h="5143500">
                <a:moveTo>
                  <a:pt x="0" y="0"/>
                </a:moveTo>
                <a:lnTo>
                  <a:pt x="3882271" y="0"/>
                </a:lnTo>
                <a:lnTo>
                  <a:pt x="3699008" y="301660"/>
                </a:lnTo>
                <a:cubicBezTo>
                  <a:pt x="3332427" y="976474"/>
                  <a:pt x="3124200" y="1749795"/>
                  <a:pt x="3124200" y="2571750"/>
                </a:cubicBezTo>
                <a:cubicBezTo>
                  <a:pt x="3124200" y="3393705"/>
                  <a:pt x="3332427" y="4167026"/>
                  <a:pt x="3699008" y="4841841"/>
                </a:cubicBezTo>
                <a:lnTo>
                  <a:pt x="3882271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38600" y="253746"/>
            <a:ext cx="48006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8284348" y="4857750"/>
            <a:ext cx="859651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4729-8822-1BD3-0758-DC9D82F4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971550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23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Slide_Option 1_Q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ss on a map&#10;&#10;Description automatically generated">
            <a:extLst>
              <a:ext uri="{FF2B5EF4-FFF2-40B4-BE49-F238E27FC236}">
                <a16:creationId xmlns:a16="http://schemas.microsoft.com/office/drawing/2014/main" id="{CAD6D63B-6B33-0926-1CF0-9C48064A6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577" r="51992"/>
          <a:stretch/>
        </p:blipFill>
        <p:spPr>
          <a:xfrm>
            <a:off x="4419600" y="-1523"/>
            <a:ext cx="4724400" cy="5145023"/>
          </a:xfrm>
          <a:prstGeom prst="rect">
            <a:avLst/>
          </a:prstGeom>
        </p:spPr>
      </p:pic>
      <p:pic>
        <p:nvPicPr>
          <p:cNvPr id="4" name="Picture 3" descr="A black and blue background&#10;&#10;Description automatically generated">
            <a:extLst>
              <a:ext uri="{FF2B5EF4-FFF2-40B4-BE49-F238E27FC236}">
                <a16:creationId xmlns:a16="http://schemas.microsoft.com/office/drawing/2014/main" id="{846178E4-29F1-F317-FF98-AB56E962F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3"/>
            <a:ext cx="9144000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ody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5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0D7DC-B958-6EC8-BB70-4A1B2F235715}"/>
              </a:ext>
            </a:extLst>
          </p:cNvPr>
          <p:cNvSpPr txBox="1"/>
          <p:nvPr userDrawn="1"/>
        </p:nvSpPr>
        <p:spPr>
          <a:xfrm>
            <a:off x="438400" y="4938670"/>
            <a:ext cx="109728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3392424"/>
          </a:xfrm>
          <a:prstGeom prst="rect">
            <a:avLst/>
          </a:prstGeom>
        </p:spPr>
        <p:txBody>
          <a:bodyPr/>
          <a:lstStyle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B071-CD1E-E046-8079-FE1A9734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A173-88E1-B143-A4D6-7FEE888B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10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347472"/>
            <a:ext cx="51054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438400" y="4903230"/>
            <a:ext cx="236220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7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 left, no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722D66-EFD0-1DEB-0692-136C512379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82271" cy="5143500"/>
          </a:xfrm>
          <a:custGeom>
            <a:avLst/>
            <a:gdLst>
              <a:gd name="connsiteX0" fmla="*/ 0 w 3882271"/>
              <a:gd name="connsiteY0" fmla="*/ 0 h 5143500"/>
              <a:gd name="connsiteX1" fmla="*/ 3882271 w 3882271"/>
              <a:gd name="connsiteY1" fmla="*/ 0 h 5143500"/>
              <a:gd name="connsiteX2" fmla="*/ 3699008 w 3882271"/>
              <a:gd name="connsiteY2" fmla="*/ 301660 h 5143500"/>
              <a:gd name="connsiteX3" fmla="*/ 3124200 w 3882271"/>
              <a:gd name="connsiteY3" fmla="*/ 2571750 h 5143500"/>
              <a:gd name="connsiteX4" fmla="*/ 3699008 w 3882271"/>
              <a:gd name="connsiteY4" fmla="*/ 4841841 h 5143500"/>
              <a:gd name="connsiteX5" fmla="*/ 3882271 w 3882271"/>
              <a:gd name="connsiteY5" fmla="*/ 5143500 h 5143500"/>
              <a:gd name="connsiteX6" fmla="*/ 0 w 388227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271" h="5143500">
                <a:moveTo>
                  <a:pt x="0" y="0"/>
                </a:moveTo>
                <a:lnTo>
                  <a:pt x="3882271" y="0"/>
                </a:lnTo>
                <a:lnTo>
                  <a:pt x="3699008" y="301660"/>
                </a:lnTo>
                <a:cubicBezTo>
                  <a:pt x="3332427" y="976474"/>
                  <a:pt x="3124200" y="1749795"/>
                  <a:pt x="3124200" y="2571750"/>
                </a:cubicBezTo>
                <a:cubicBezTo>
                  <a:pt x="3124200" y="3393705"/>
                  <a:pt x="3332427" y="4167026"/>
                  <a:pt x="3699008" y="4841841"/>
                </a:cubicBezTo>
                <a:lnTo>
                  <a:pt x="3882271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38600" y="253746"/>
            <a:ext cx="48006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8284348" y="4857750"/>
            <a:ext cx="859651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4729-8822-1BD3-0758-DC9D82F4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971550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20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 right, red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347472"/>
            <a:ext cx="47529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438400" y="4903230"/>
            <a:ext cx="2362200" cy="2233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850" smtClean="0">
                <a:solidFill>
                  <a:srgbClr val="0063A8"/>
                </a:solidFill>
              </a:rPr>
              <a:pPr/>
              <a:t>‹#›</a:t>
            </a:fld>
            <a:r>
              <a:rPr lang="en-US" sz="850">
                <a:solidFill>
                  <a:srgbClr val="0063A8"/>
                </a:solidFill>
              </a:rPr>
              <a:t>   |</a:t>
            </a:r>
            <a:r>
              <a:rPr lang="en-US" sz="850" baseline="0">
                <a:solidFill>
                  <a:srgbClr val="0063A8"/>
                </a:solidFill>
              </a:rPr>
              <a:t>  Wespath</a:t>
            </a:r>
            <a:endParaRPr lang="en-US" sz="850">
              <a:solidFill>
                <a:srgbClr val="0063A8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9B121B-D840-E873-3E65-61145D40E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8600" y="0"/>
            <a:ext cx="3905400" cy="5143500"/>
          </a:xfrm>
          <a:custGeom>
            <a:avLst/>
            <a:gdLst>
              <a:gd name="connsiteX0" fmla="*/ 0 w 3886200"/>
              <a:gd name="connsiteY0" fmla="*/ 0 h 5143500"/>
              <a:gd name="connsiteX1" fmla="*/ 3886200 w 3886200"/>
              <a:gd name="connsiteY1" fmla="*/ 0 h 5143500"/>
              <a:gd name="connsiteX2" fmla="*/ 3886200 w 3886200"/>
              <a:gd name="connsiteY2" fmla="*/ 5143500 h 5143500"/>
              <a:gd name="connsiteX3" fmla="*/ 206816 w 3886200"/>
              <a:gd name="connsiteY3" fmla="*/ 5143500 h 5143500"/>
              <a:gd name="connsiteX4" fmla="*/ 296867 w 3886200"/>
              <a:gd name="connsiteY4" fmla="*/ 4835884 h 5143500"/>
              <a:gd name="connsiteX5" fmla="*/ 533400 w 3886200"/>
              <a:gd name="connsiteY5" fmla="*/ 2907953 h 5143500"/>
              <a:gd name="connsiteX6" fmla="*/ 19357 w 3886200"/>
              <a:gd name="connsiteY6" fmla="*/ 138684 h 5143500"/>
              <a:gd name="connsiteX7" fmla="*/ 0 w 3886200"/>
              <a:gd name="connsiteY7" fmla="*/ 960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0" h="5143500">
                <a:moveTo>
                  <a:pt x="0" y="0"/>
                </a:moveTo>
                <a:lnTo>
                  <a:pt x="3886200" y="0"/>
                </a:lnTo>
                <a:lnTo>
                  <a:pt x="3886200" y="5143500"/>
                </a:lnTo>
                <a:lnTo>
                  <a:pt x="206816" y="5143500"/>
                </a:lnTo>
                <a:lnTo>
                  <a:pt x="296867" y="4835884"/>
                </a:lnTo>
                <a:cubicBezTo>
                  <a:pt x="449177" y="4243316"/>
                  <a:pt x="533400" y="3591820"/>
                  <a:pt x="533400" y="2907953"/>
                </a:cubicBezTo>
                <a:cubicBezTo>
                  <a:pt x="533400" y="1882153"/>
                  <a:pt x="343897" y="929188"/>
                  <a:pt x="19357" y="138684"/>
                </a:cubicBezTo>
                <a:lnTo>
                  <a:pt x="0" y="9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B756-9E81-44E1-61BA-DE6C937D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00" y="986028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40B4C6-DE82-531F-0200-6C67BEAFD1C9}"/>
              </a:ext>
            </a:extLst>
          </p:cNvPr>
          <p:cNvSpPr/>
          <p:nvPr userDrawn="1"/>
        </p:nvSpPr>
        <p:spPr>
          <a:xfrm>
            <a:off x="5177918" y="0"/>
            <a:ext cx="613282" cy="5143500"/>
          </a:xfrm>
          <a:custGeom>
            <a:avLst/>
            <a:gdLst>
              <a:gd name="connsiteX0" fmla="*/ 0 w 613282"/>
              <a:gd name="connsiteY0" fmla="*/ 0 h 5143500"/>
              <a:gd name="connsiteX1" fmla="*/ 43909 w 613282"/>
              <a:gd name="connsiteY1" fmla="*/ 0 h 5143500"/>
              <a:gd name="connsiteX2" fmla="*/ 99239 w 613282"/>
              <a:gd name="connsiteY2" fmla="*/ 121759 h 5143500"/>
              <a:gd name="connsiteX3" fmla="*/ 613282 w 613282"/>
              <a:gd name="connsiteY3" fmla="*/ 2891028 h 5143500"/>
              <a:gd name="connsiteX4" fmla="*/ 376749 w 613282"/>
              <a:gd name="connsiteY4" fmla="*/ 4818959 h 5143500"/>
              <a:gd name="connsiteX5" fmla="*/ 281743 w 613282"/>
              <a:gd name="connsiteY5" fmla="*/ 5143500 h 5143500"/>
              <a:gd name="connsiteX6" fmla="*/ 199342 w 613282"/>
              <a:gd name="connsiteY6" fmla="*/ 5143500 h 5143500"/>
              <a:gd name="connsiteX7" fmla="*/ 278972 w 613282"/>
              <a:gd name="connsiteY7" fmla="*/ 4818959 h 5143500"/>
              <a:gd name="connsiteX8" fmla="*/ 477224 w 613282"/>
              <a:gd name="connsiteY8" fmla="*/ 2891028 h 5143500"/>
              <a:gd name="connsiteX9" fmla="*/ 46375 w 613282"/>
              <a:gd name="connsiteY9" fmla="*/ 1217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282" h="5143500">
                <a:moveTo>
                  <a:pt x="0" y="0"/>
                </a:moveTo>
                <a:lnTo>
                  <a:pt x="43909" y="0"/>
                </a:lnTo>
                <a:lnTo>
                  <a:pt x="99239" y="121759"/>
                </a:lnTo>
                <a:cubicBezTo>
                  <a:pt x="423779" y="912263"/>
                  <a:pt x="613282" y="1865228"/>
                  <a:pt x="613282" y="2891028"/>
                </a:cubicBezTo>
                <a:cubicBezTo>
                  <a:pt x="613282" y="3574895"/>
                  <a:pt x="529059" y="4226391"/>
                  <a:pt x="376749" y="4818959"/>
                </a:cubicBezTo>
                <a:lnTo>
                  <a:pt x="281743" y="5143500"/>
                </a:lnTo>
                <a:lnTo>
                  <a:pt x="199342" y="5143500"/>
                </a:lnTo>
                <a:lnTo>
                  <a:pt x="278972" y="4818959"/>
                </a:lnTo>
                <a:cubicBezTo>
                  <a:pt x="406632" y="4226391"/>
                  <a:pt x="477224" y="3574895"/>
                  <a:pt x="477224" y="2891028"/>
                </a:cubicBezTo>
                <a:cubicBezTo>
                  <a:pt x="477224" y="1865228"/>
                  <a:pt x="318391" y="912263"/>
                  <a:pt x="46375" y="12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left, blue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722D66-EFD0-1DEB-0692-136C512379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82271" cy="5143500"/>
          </a:xfrm>
          <a:custGeom>
            <a:avLst/>
            <a:gdLst>
              <a:gd name="connsiteX0" fmla="*/ 0 w 3882271"/>
              <a:gd name="connsiteY0" fmla="*/ 0 h 5143500"/>
              <a:gd name="connsiteX1" fmla="*/ 3882271 w 3882271"/>
              <a:gd name="connsiteY1" fmla="*/ 0 h 5143500"/>
              <a:gd name="connsiteX2" fmla="*/ 3699008 w 3882271"/>
              <a:gd name="connsiteY2" fmla="*/ 301660 h 5143500"/>
              <a:gd name="connsiteX3" fmla="*/ 3124200 w 3882271"/>
              <a:gd name="connsiteY3" fmla="*/ 2571750 h 5143500"/>
              <a:gd name="connsiteX4" fmla="*/ 3699008 w 3882271"/>
              <a:gd name="connsiteY4" fmla="*/ 4841841 h 5143500"/>
              <a:gd name="connsiteX5" fmla="*/ 3882271 w 3882271"/>
              <a:gd name="connsiteY5" fmla="*/ 5143500 h 5143500"/>
              <a:gd name="connsiteX6" fmla="*/ 0 w 388227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271" h="5143500">
                <a:moveTo>
                  <a:pt x="0" y="0"/>
                </a:moveTo>
                <a:lnTo>
                  <a:pt x="3882271" y="0"/>
                </a:lnTo>
                <a:lnTo>
                  <a:pt x="3699008" y="301660"/>
                </a:lnTo>
                <a:cubicBezTo>
                  <a:pt x="3332427" y="976474"/>
                  <a:pt x="3124200" y="1749795"/>
                  <a:pt x="3124200" y="2571750"/>
                </a:cubicBezTo>
                <a:cubicBezTo>
                  <a:pt x="3124200" y="3393705"/>
                  <a:pt x="3332427" y="4167026"/>
                  <a:pt x="3699008" y="4841841"/>
                </a:cubicBezTo>
                <a:lnTo>
                  <a:pt x="3882271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38600" y="253746"/>
            <a:ext cx="48006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75B40C-784F-9468-C6E4-4E0FDDDF08DC}"/>
              </a:ext>
            </a:extLst>
          </p:cNvPr>
          <p:cNvSpPr/>
          <p:nvPr userDrawn="1"/>
        </p:nvSpPr>
        <p:spPr>
          <a:xfrm>
            <a:off x="3124201" y="2210"/>
            <a:ext cx="753599" cy="5139080"/>
          </a:xfrm>
          <a:custGeom>
            <a:avLst/>
            <a:gdLst>
              <a:gd name="connsiteX0" fmla="*/ 753599 w 753599"/>
              <a:gd name="connsiteY0" fmla="*/ 0 h 5139080"/>
              <a:gd name="connsiteX1" fmla="*/ 723476 w 753599"/>
              <a:gd name="connsiteY1" fmla="*/ 58816 h 5139080"/>
              <a:gd name="connsiteX2" fmla="*/ 152400 w 753599"/>
              <a:gd name="connsiteY2" fmla="*/ 2569540 h 5139080"/>
              <a:gd name="connsiteX3" fmla="*/ 723476 w 753599"/>
              <a:gd name="connsiteY3" fmla="*/ 5080265 h 5139080"/>
              <a:gd name="connsiteX4" fmla="*/ 753599 w 753599"/>
              <a:gd name="connsiteY4" fmla="*/ 5139080 h 5139080"/>
              <a:gd name="connsiteX5" fmla="*/ 689484 w 753599"/>
              <a:gd name="connsiteY5" fmla="*/ 5039070 h 5139080"/>
              <a:gd name="connsiteX6" fmla="*/ 0 w 753599"/>
              <a:gd name="connsiteY6" fmla="*/ 2569540 h 5139080"/>
              <a:gd name="connsiteX7" fmla="*/ 689484 w 753599"/>
              <a:gd name="connsiteY7" fmla="*/ 100011 h 51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599" h="5139080">
                <a:moveTo>
                  <a:pt x="753599" y="0"/>
                </a:moveTo>
                <a:lnTo>
                  <a:pt x="723476" y="58816"/>
                </a:lnTo>
                <a:cubicBezTo>
                  <a:pt x="357495" y="818348"/>
                  <a:pt x="152400" y="1669993"/>
                  <a:pt x="152400" y="2569540"/>
                </a:cubicBezTo>
                <a:cubicBezTo>
                  <a:pt x="152400" y="3469088"/>
                  <a:pt x="357495" y="4320733"/>
                  <a:pt x="723476" y="5080265"/>
                </a:cubicBezTo>
                <a:lnTo>
                  <a:pt x="753599" y="5139080"/>
                </a:lnTo>
                <a:lnTo>
                  <a:pt x="689484" y="5039070"/>
                </a:lnTo>
                <a:cubicBezTo>
                  <a:pt x="251955" y="4318994"/>
                  <a:pt x="0" y="3473691"/>
                  <a:pt x="0" y="2569540"/>
                </a:cubicBezTo>
                <a:cubicBezTo>
                  <a:pt x="0" y="1665390"/>
                  <a:pt x="251955" y="820086"/>
                  <a:pt x="689484" y="1000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4729-8822-1BD3-0758-DC9D82F4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971550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7A1D6-0A65-68E3-EE63-EC1A0B42C298}"/>
              </a:ext>
            </a:extLst>
          </p:cNvPr>
          <p:cNvSpPr txBox="1"/>
          <p:nvPr userDrawn="1"/>
        </p:nvSpPr>
        <p:spPr>
          <a:xfrm>
            <a:off x="8284348" y="4946904"/>
            <a:ext cx="859651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650" smtClean="0">
                <a:solidFill>
                  <a:srgbClr val="0063A8"/>
                </a:solidFill>
              </a:rPr>
              <a:pPr/>
              <a:t>‹#›</a:t>
            </a:fld>
            <a:r>
              <a:rPr lang="en-US" sz="650">
                <a:solidFill>
                  <a:srgbClr val="0063A8"/>
                </a:solidFill>
              </a:rPr>
              <a:t>   |</a:t>
            </a:r>
            <a:r>
              <a:rPr lang="en-US" sz="650" baseline="0">
                <a:solidFill>
                  <a:srgbClr val="0063A8"/>
                </a:solidFill>
              </a:rPr>
              <a:t>  </a:t>
            </a:r>
            <a:r>
              <a:rPr lang="en-US" sz="650" baseline="0" err="1">
                <a:solidFill>
                  <a:srgbClr val="0063A8"/>
                </a:solidFill>
              </a:rPr>
              <a:t>Wespath</a:t>
            </a:r>
            <a:endParaRPr lang="en-US" sz="65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2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_Option 1_Q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ss on a map&#10;&#10;Description automatically generated">
            <a:extLst>
              <a:ext uri="{FF2B5EF4-FFF2-40B4-BE49-F238E27FC236}">
                <a16:creationId xmlns:a16="http://schemas.microsoft.com/office/drawing/2014/main" id="{CAD6D63B-6B33-0926-1CF0-9C48064A6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577" r="51992"/>
          <a:stretch/>
        </p:blipFill>
        <p:spPr>
          <a:xfrm>
            <a:off x="4419600" y="-1523"/>
            <a:ext cx="4724400" cy="5145023"/>
          </a:xfrm>
          <a:prstGeom prst="rect">
            <a:avLst/>
          </a:prstGeom>
        </p:spPr>
      </p:pic>
      <p:pic>
        <p:nvPicPr>
          <p:cNvPr id="4" name="Picture 3" descr="A black and blue background&#10;&#10;Description automatically generated">
            <a:extLst>
              <a:ext uri="{FF2B5EF4-FFF2-40B4-BE49-F238E27FC236}">
                <a16:creationId xmlns:a16="http://schemas.microsoft.com/office/drawing/2014/main" id="{846178E4-29F1-F317-FF98-AB56E962F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3"/>
            <a:ext cx="9144000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 right, blue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347472"/>
            <a:ext cx="47529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438400" y="4903230"/>
            <a:ext cx="2362200" cy="2233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850" smtClean="0">
                <a:solidFill>
                  <a:srgbClr val="0063A8"/>
                </a:solidFill>
              </a:rPr>
              <a:pPr/>
              <a:t>‹#›</a:t>
            </a:fld>
            <a:r>
              <a:rPr lang="en-US" sz="850">
                <a:solidFill>
                  <a:srgbClr val="0063A8"/>
                </a:solidFill>
              </a:rPr>
              <a:t>   |</a:t>
            </a:r>
            <a:r>
              <a:rPr lang="en-US" sz="850" baseline="0">
                <a:solidFill>
                  <a:srgbClr val="0063A8"/>
                </a:solidFill>
              </a:rPr>
              <a:t>  Wespath</a:t>
            </a:r>
            <a:endParaRPr lang="en-US" sz="850">
              <a:solidFill>
                <a:srgbClr val="0063A8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9B121B-D840-E873-3E65-61145D40E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42999" y="0"/>
            <a:ext cx="3901001" cy="5143500"/>
          </a:xfrm>
          <a:custGeom>
            <a:avLst/>
            <a:gdLst>
              <a:gd name="connsiteX0" fmla="*/ 0 w 3886200"/>
              <a:gd name="connsiteY0" fmla="*/ 0 h 5143500"/>
              <a:gd name="connsiteX1" fmla="*/ 3886200 w 3886200"/>
              <a:gd name="connsiteY1" fmla="*/ 0 h 5143500"/>
              <a:gd name="connsiteX2" fmla="*/ 3886200 w 3886200"/>
              <a:gd name="connsiteY2" fmla="*/ 5143500 h 5143500"/>
              <a:gd name="connsiteX3" fmla="*/ 206816 w 3886200"/>
              <a:gd name="connsiteY3" fmla="*/ 5143500 h 5143500"/>
              <a:gd name="connsiteX4" fmla="*/ 296867 w 3886200"/>
              <a:gd name="connsiteY4" fmla="*/ 4835884 h 5143500"/>
              <a:gd name="connsiteX5" fmla="*/ 533400 w 3886200"/>
              <a:gd name="connsiteY5" fmla="*/ 2907953 h 5143500"/>
              <a:gd name="connsiteX6" fmla="*/ 19357 w 3886200"/>
              <a:gd name="connsiteY6" fmla="*/ 138684 h 5143500"/>
              <a:gd name="connsiteX7" fmla="*/ 0 w 3886200"/>
              <a:gd name="connsiteY7" fmla="*/ 960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0" h="5143500">
                <a:moveTo>
                  <a:pt x="0" y="0"/>
                </a:moveTo>
                <a:lnTo>
                  <a:pt x="3886200" y="0"/>
                </a:lnTo>
                <a:lnTo>
                  <a:pt x="3886200" y="5143500"/>
                </a:lnTo>
                <a:lnTo>
                  <a:pt x="206816" y="5143500"/>
                </a:lnTo>
                <a:lnTo>
                  <a:pt x="296867" y="4835884"/>
                </a:lnTo>
                <a:cubicBezTo>
                  <a:pt x="449177" y="4243316"/>
                  <a:pt x="533400" y="3591820"/>
                  <a:pt x="533400" y="2907953"/>
                </a:cubicBezTo>
                <a:cubicBezTo>
                  <a:pt x="533400" y="1882153"/>
                  <a:pt x="343897" y="929188"/>
                  <a:pt x="19357" y="138684"/>
                </a:cubicBezTo>
                <a:lnTo>
                  <a:pt x="0" y="9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B756-9E81-44E1-61BA-DE6C937D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00" y="986028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40B4C6-DE82-531F-0200-6C67BEAFD1C9}"/>
              </a:ext>
            </a:extLst>
          </p:cNvPr>
          <p:cNvSpPr/>
          <p:nvPr userDrawn="1"/>
        </p:nvSpPr>
        <p:spPr>
          <a:xfrm>
            <a:off x="5177918" y="0"/>
            <a:ext cx="613282" cy="5143500"/>
          </a:xfrm>
          <a:custGeom>
            <a:avLst/>
            <a:gdLst>
              <a:gd name="connsiteX0" fmla="*/ 0 w 613282"/>
              <a:gd name="connsiteY0" fmla="*/ 0 h 5143500"/>
              <a:gd name="connsiteX1" fmla="*/ 43909 w 613282"/>
              <a:gd name="connsiteY1" fmla="*/ 0 h 5143500"/>
              <a:gd name="connsiteX2" fmla="*/ 99239 w 613282"/>
              <a:gd name="connsiteY2" fmla="*/ 121759 h 5143500"/>
              <a:gd name="connsiteX3" fmla="*/ 613282 w 613282"/>
              <a:gd name="connsiteY3" fmla="*/ 2891028 h 5143500"/>
              <a:gd name="connsiteX4" fmla="*/ 376749 w 613282"/>
              <a:gd name="connsiteY4" fmla="*/ 4818959 h 5143500"/>
              <a:gd name="connsiteX5" fmla="*/ 281743 w 613282"/>
              <a:gd name="connsiteY5" fmla="*/ 5143500 h 5143500"/>
              <a:gd name="connsiteX6" fmla="*/ 199342 w 613282"/>
              <a:gd name="connsiteY6" fmla="*/ 5143500 h 5143500"/>
              <a:gd name="connsiteX7" fmla="*/ 278972 w 613282"/>
              <a:gd name="connsiteY7" fmla="*/ 4818959 h 5143500"/>
              <a:gd name="connsiteX8" fmla="*/ 477224 w 613282"/>
              <a:gd name="connsiteY8" fmla="*/ 2891028 h 5143500"/>
              <a:gd name="connsiteX9" fmla="*/ 46375 w 613282"/>
              <a:gd name="connsiteY9" fmla="*/ 1217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282" h="5143500">
                <a:moveTo>
                  <a:pt x="0" y="0"/>
                </a:moveTo>
                <a:lnTo>
                  <a:pt x="43909" y="0"/>
                </a:lnTo>
                <a:lnTo>
                  <a:pt x="99239" y="121759"/>
                </a:lnTo>
                <a:cubicBezTo>
                  <a:pt x="423779" y="912263"/>
                  <a:pt x="613282" y="1865228"/>
                  <a:pt x="613282" y="2891028"/>
                </a:cubicBezTo>
                <a:cubicBezTo>
                  <a:pt x="613282" y="3574895"/>
                  <a:pt x="529059" y="4226391"/>
                  <a:pt x="376749" y="4818959"/>
                </a:cubicBezTo>
                <a:lnTo>
                  <a:pt x="281743" y="5143500"/>
                </a:lnTo>
                <a:lnTo>
                  <a:pt x="199342" y="5143500"/>
                </a:lnTo>
                <a:lnTo>
                  <a:pt x="278972" y="4818959"/>
                </a:lnTo>
                <a:cubicBezTo>
                  <a:pt x="406632" y="4226391"/>
                  <a:pt x="477224" y="3574895"/>
                  <a:pt x="477224" y="2891028"/>
                </a:cubicBezTo>
                <a:cubicBezTo>
                  <a:pt x="477224" y="1865228"/>
                  <a:pt x="318391" y="912263"/>
                  <a:pt x="46375" y="1217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7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left, blue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722D66-EFD0-1DEB-0692-136C512379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882271" cy="5143500"/>
          </a:xfrm>
          <a:custGeom>
            <a:avLst/>
            <a:gdLst>
              <a:gd name="connsiteX0" fmla="*/ 0 w 3882271"/>
              <a:gd name="connsiteY0" fmla="*/ 0 h 5143500"/>
              <a:gd name="connsiteX1" fmla="*/ 3882271 w 3882271"/>
              <a:gd name="connsiteY1" fmla="*/ 0 h 5143500"/>
              <a:gd name="connsiteX2" fmla="*/ 3699008 w 3882271"/>
              <a:gd name="connsiteY2" fmla="*/ 301660 h 5143500"/>
              <a:gd name="connsiteX3" fmla="*/ 3124200 w 3882271"/>
              <a:gd name="connsiteY3" fmla="*/ 2571750 h 5143500"/>
              <a:gd name="connsiteX4" fmla="*/ 3699008 w 3882271"/>
              <a:gd name="connsiteY4" fmla="*/ 4841841 h 5143500"/>
              <a:gd name="connsiteX5" fmla="*/ 3882271 w 3882271"/>
              <a:gd name="connsiteY5" fmla="*/ 5143500 h 5143500"/>
              <a:gd name="connsiteX6" fmla="*/ 0 w 388227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271" h="5143500">
                <a:moveTo>
                  <a:pt x="0" y="0"/>
                </a:moveTo>
                <a:lnTo>
                  <a:pt x="3882271" y="0"/>
                </a:lnTo>
                <a:lnTo>
                  <a:pt x="3699008" y="301660"/>
                </a:lnTo>
                <a:cubicBezTo>
                  <a:pt x="3332427" y="976474"/>
                  <a:pt x="3124200" y="1749795"/>
                  <a:pt x="3124200" y="2571750"/>
                </a:cubicBezTo>
                <a:cubicBezTo>
                  <a:pt x="3124200" y="3393705"/>
                  <a:pt x="3332427" y="4167026"/>
                  <a:pt x="3699008" y="4841841"/>
                </a:cubicBezTo>
                <a:lnTo>
                  <a:pt x="3882271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38600" y="253746"/>
            <a:ext cx="48006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75B40C-784F-9468-C6E4-4E0FDDDF08DC}"/>
              </a:ext>
            </a:extLst>
          </p:cNvPr>
          <p:cNvSpPr/>
          <p:nvPr userDrawn="1"/>
        </p:nvSpPr>
        <p:spPr>
          <a:xfrm>
            <a:off x="3124202" y="2211"/>
            <a:ext cx="753599" cy="5139080"/>
          </a:xfrm>
          <a:custGeom>
            <a:avLst/>
            <a:gdLst>
              <a:gd name="connsiteX0" fmla="*/ 753599 w 753599"/>
              <a:gd name="connsiteY0" fmla="*/ 0 h 5139080"/>
              <a:gd name="connsiteX1" fmla="*/ 723476 w 753599"/>
              <a:gd name="connsiteY1" fmla="*/ 58816 h 5139080"/>
              <a:gd name="connsiteX2" fmla="*/ 152400 w 753599"/>
              <a:gd name="connsiteY2" fmla="*/ 2569540 h 5139080"/>
              <a:gd name="connsiteX3" fmla="*/ 723476 w 753599"/>
              <a:gd name="connsiteY3" fmla="*/ 5080265 h 5139080"/>
              <a:gd name="connsiteX4" fmla="*/ 753599 w 753599"/>
              <a:gd name="connsiteY4" fmla="*/ 5139080 h 5139080"/>
              <a:gd name="connsiteX5" fmla="*/ 689484 w 753599"/>
              <a:gd name="connsiteY5" fmla="*/ 5039070 h 5139080"/>
              <a:gd name="connsiteX6" fmla="*/ 0 w 753599"/>
              <a:gd name="connsiteY6" fmla="*/ 2569540 h 5139080"/>
              <a:gd name="connsiteX7" fmla="*/ 689484 w 753599"/>
              <a:gd name="connsiteY7" fmla="*/ 100011 h 51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599" h="5139080">
                <a:moveTo>
                  <a:pt x="753599" y="0"/>
                </a:moveTo>
                <a:lnTo>
                  <a:pt x="723476" y="58816"/>
                </a:lnTo>
                <a:cubicBezTo>
                  <a:pt x="357495" y="818348"/>
                  <a:pt x="152400" y="1669993"/>
                  <a:pt x="152400" y="2569540"/>
                </a:cubicBezTo>
                <a:cubicBezTo>
                  <a:pt x="152400" y="3469088"/>
                  <a:pt x="357495" y="4320733"/>
                  <a:pt x="723476" y="5080265"/>
                </a:cubicBezTo>
                <a:lnTo>
                  <a:pt x="753599" y="5139080"/>
                </a:lnTo>
                <a:lnTo>
                  <a:pt x="689484" y="5039070"/>
                </a:lnTo>
                <a:cubicBezTo>
                  <a:pt x="251955" y="4318994"/>
                  <a:pt x="0" y="3473691"/>
                  <a:pt x="0" y="2569540"/>
                </a:cubicBezTo>
                <a:cubicBezTo>
                  <a:pt x="0" y="1665390"/>
                  <a:pt x="251955" y="820086"/>
                  <a:pt x="689484" y="1000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4729-8822-1BD3-0758-DC9D82F4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971550"/>
            <a:ext cx="4724400" cy="381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 marL="923521" indent="-228594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7A1D6-0A65-68E3-EE63-EC1A0B42C298}"/>
              </a:ext>
            </a:extLst>
          </p:cNvPr>
          <p:cNvSpPr txBox="1"/>
          <p:nvPr userDrawn="1"/>
        </p:nvSpPr>
        <p:spPr>
          <a:xfrm>
            <a:off x="8284349" y="4857751"/>
            <a:ext cx="859651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_Option 1_Q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ss on a map&#10;&#10;Description automatically generated">
            <a:extLst>
              <a:ext uri="{FF2B5EF4-FFF2-40B4-BE49-F238E27FC236}">
                <a16:creationId xmlns:a16="http://schemas.microsoft.com/office/drawing/2014/main" id="{CAD6D63B-6B33-0926-1CF0-9C48064A6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577" r="51992"/>
          <a:stretch/>
        </p:blipFill>
        <p:spPr>
          <a:xfrm>
            <a:off x="4419600" y="-1523"/>
            <a:ext cx="4724400" cy="5145023"/>
          </a:xfrm>
          <a:prstGeom prst="rect">
            <a:avLst/>
          </a:prstGeom>
        </p:spPr>
      </p:pic>
      <p:pic>
        <p:nvPicPr>
          <p:cNvPr id="4" name="Picture 3" descr="A black and blue background&#10;&#10;Description automatically generated">
            <a:extLst>
              <a:ext uri="{FF2B5EF4-FFF2-40B4-BE49-F238E27FC236}">
                <a16:creationId xmlns:a16="http://schemas.microsoft.com/office/drawing/2014/main" id="{846178E4-29F1-F317-FF98-AB56E962F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3"/>
            <a:ext cx="9144000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0D7DC-B958-6EC8-BB70-4A1B2F235715}"/>
              </a:ext>
            </a:extLst>
          </p:cNvPr>
          <p:cNvSpPr txBox="1"/>
          <p:nvPr userDrawn="1"/>
        </p:nvSpPr>
        <p:spPr>
          <a:xfrm>
            <a:off x="438400" y="4938670"/>
            <a:ext cx="109728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_Blue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47A2F-6716-E56A-CEE7-3000F19D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4" y="469135"/>
            <a:ext cx="5120640" cy="1129072"/>
          </a:xfrm>
          <a:prstGeom prst="rect">
            <a:avLst/>
          </a:prstGeom>
        </p:spPr>
        <p:txBody>
          <a:bodyPr rIns="0">
            <a:normAutofit/>
          </a:bodyPr>
          <a:lstStyle>
            <a:lvl1pPr>
              <a:defRPr sz="35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45BA3C-80F8-6CD7-B6B0-AA12FE44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4" y="1805527"/>
            <a:ext cx="5120640" cy="2798271"/>
          </a:xfrm>
          <a:prstGeom prst="rect">
            <a:avLst/>
          </a:prstGeom>
        </p:spPr>
        <p:txBody>
          <a:bodyPr/>
          <a:lstStyle>
            <a:lvl1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500"/>
            </a:lvl1pPr>
            <a:lvl2pPr marL="6905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ꟷ"/>
              <a:defRPr sz="2350"/>
            </a:lvl2pPr>
            <a:lvl3pPr marL="966788" indent="-2809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 sz="2150">
                <a:solidFill>
                  <a:srgbClr val="0070C0"/>
                </a:solidFill>
              </a:defRPr>
            </a:lvl3pPr>
            <a:lvl4pPr marL="13716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900"/>
            </a:lvl4pPr>
            <a:lvl5pPr marL="17113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v"/>
              <a:defRPr sz="17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2053D6-D7BF-B5CD-42B6-87653BB93E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9594" y="10"/>
            <a:ext cx="3166454" cy="5143490"/>
          </a:xfrm>
          <a:custGeom>
            <a:avLst/>
            <a:gdLst>
              <a:gd name="connsiteX0" fmla="*/ 1127784 w 3476553"/>
              <a:gd name="connsiteY0" fmla="*/ 0 h 5143490"/>
              <a:gd name="connsiteX1" fmla="*/ 3476553 w 3476553"/>
              <a:gd name="connsiteY1" fmla="*/ 0 h 5143490"/>
              <a:gd name="connsiteX2" fmla="*/ 3476553 w 3476553"/>
              <a:gd name="connsiteY2" fmla="*/ 5143490 h 5143490"/>
              <a:gd name="connsiteX3" fmla="*/ 1127784 w 3476553"/>
              <a:gd name="connsiteY3" fmla="*/ 5143490 h 5143490"/>
              <a:gd name="connsiteX4" fmla="*/ 1018259 w 3476553"/>
              <a:gd name="connsiteY4" fmla="*/ 5038700 h 5143490"/>
              <a:gd name="connsiteX5" fmla="*/ 0 w 3476553"/>
              <a:gd name="connsiteY5" fmla="*/ 2571745 h 5143490"/>
              <a:gd name="connsiteX6" fmla="*/ 1018259 w 3476553"/>
              <a:gd name="connsiteY6" fmla="*/ 104791 h 51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553" h="5143490">
                <a:moveTo>
                  <a:pt x="1127784" y="0"/>
                </a:moveTo>
                <a:lnTo>
                  <a:pt x="3476553" y="0"/>
                </a:lnTo>
                <a:lnTo>
                  <a:pt x="3476553" y="5143490"/>
                </a:lnTo>
                <a:lnTo>
                  <a:pt x="1127784" y="5143490"/>
                </a:lnTo>
                <a:lnTo>
                  <a:pt x="1018259" y="5038700"/>
                </a:lnTo>
                <a:cubicBezTo>
                  <a:pt x="389127" y="4407351"/>
                  <a:pt x="0" y="3535151"/>
                  <a:pt x="0" y="2571745"/>
                </a:cubicBezTo>
                <a:cubicBezTo>
                  <a:pt x="0" y="1608340"/>
                  <a:pt x="389127" y="736139"/>
                  <a:pt x="1018259" y="10479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4" name="Picture 13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8948C469-11F4-2C51-662E-5A150BFED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40" y="-12528"/>
            <a:ext cx="1171621" cy="51560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96B707-8B25-8459-D819-4393F5B99222}"/>
              </a:ext>
            </a:extLst>
          </p:cNvPr>
          <p:cNvSpPr txBox="1"/>
          <p:nvPr userDrawn="1"/>
        </p:nvSpPr>
        <p:spPr>
          <a:xfrm>
            <a:off x="438400" y="4947322"/>
            <a:ext cx="822960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650" smtClean="0">
                <a:solidFill>
                  <a:srgbClr val="0063A8"/>
                </a:solidFill>
              </a:rPr>
              <a:pPr/>
              <a:t>‹#›</a:t>
            </a:fld>
            <a:r>
              <a:rPr lang="en-US" sz="650">
                <a:solidFill>
                  <a:srgbClr val="0063A8"/>
                </a:solidFill>
              </a:rPr>
              <a:t>   |</a:t>
            </a:r>
            <a:r>
              <a:rPr lang="en-US" sz="650" baseline="0">
                <a:solidFill>
                  <a:srgbClr val="0063A8"/>
                </a:solidFill>
              </a:rPr>
              <a:t>  </a:t>
            </a:r>
            <a:r>
              <a:rPr lang="en-US" sz="650" baseline="0" err="1">
                <a:solidFill>
                  <a:srgbClr val="0063A8"/>
                </a:solidFill>
              </a:rPr>
              <a:t>Wespath</a:t>
            </a:r>
            <a:endParaRPr lang="en-US" sz="65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7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_Blue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C3013C-4DBE-5D5A-12F5-EC21DCEC2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761" y="10"/>
            <a:ext cx="3035808" cy="5143490"/>
          </a:xfrm>
          <a:custGeom>
            <a:avLst/>
            <a:gdLst>
              <a:gd name="connsiteX0" fmla="*/ 0 w 3191256"/>
              <a:gd name="connsiteY0" fmla="*/ 0 h 5143490"/>
              <a:gd name="connsiteX1" fmla="*/ 2027459 w 3191256"/>
              <a:gd name="connsiteY1" fmla="*/ 0 h 5143490"/>
              <a:gd name="connsiteX2" fmla="*/ 2140480 w 3191256"/>
              <a:gd name="connsiteY2" fmla="*/ 104791 h 5143490"/>
              <a:gd name="connsiteX3" fmla="*/ 3191256 w 3191256"/>
              <a:gd name="connsiteY3" fmla="*/ 2571745 h 5143490"/>
              <a:gd name="connsiteX4" fmla="*/ 2140480 w 3191256"/>
              <a:gd name="connsiteY4" fmla="*/ 5038700 h 5143490"/>
              <a:gd name="connsiteX5" fmla="*/ 2027459 w 3191256"/>
              <a:gd name="connsiteY5" fmla="*/ 5143490 h 5143490"/>
              <a:gd name="connsiteX6" fmla="*/ 0 w 3191256"/>
              <a:gd name="connsiteY6" fmla="*/ 5143490 h 51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256" h="5143490">
                <a:moveTo>
                  <a:pt x="0" y="0"/>
                </a:moveTo>
                <a:lnTo>
                  <a:pt x="2027459" y="0"/>
                </a:lnTo>
                <a:lnTo>
                  <a:pt x="2140480" y="104791"/>
                </a:lnTo>
                <a:cubicBezTo>
                  <a:pt x="2789703" y="736139"/>
                  <a:pt x="3191256" y="1608340"/>
                  <a:pt x="3191256" y="2571745"/>
                </a:cubicBezTo>
                <a:cubicBezTo>
                  <a:pt x="3191256" y="3535151"/>
                  <a:pt x="2789703" y="4407351"/>
                  <a:pt x="2140480" y="5038700"/>
                </a:cubicBezTo>
                <a:lnTo>
                  <a:pt x="2027459" y="5143490"/>
                </a:lnTo>
                <a:lnTo>
                  <a:pt x="0" y="5143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223E2-D69B-1713-F3CB-70C6499546E4}"/>
              </a:ext>
            </a:extLst>
          </p:cNvPr>
          <p:cNvSpPr txBox="1"/>
          <p:nvPr userDrawn="1"/>
        </p:nvSpPr>
        <p:spPr>
          <a:xfrm>
            <a:off x="8326095" y="4947322"/>
            <a:ext cx="822960" cy="192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650" smtClean="0">
                <a:solidFill>
                  <a:srgbClr val="0063A8"/>
                </a:solidFill>
              </a:rPr>
              <a:pPr/>
              <a:t>‹#›</a:t>
            </a:fld>
            <a:r>
              <a:rPr lang="en-US" sz="650">
                <a:solidFill>
                  <a:srgbClr val="0063A8"/>
                </a:solidFill>
              </a:rPr>
              <a:t>   |</a:t>
            </a:r>
            <a:r>
              <a:rPr lang="en-US" sz="650" baseline="0">
                <a:solidFill>
                  <a:srgbClr val="0063A8"/>
                </a:solidFill>
              </a:rPr>
              <a:t>  </a:t>
            </a:r>
            <a:r>
              <a:rPr lang="en-US" sz="650" baseline="0" err="1">
                <a:solidFill>
                  <a:srgbClr val="0063A8"/>
                </a:solidFill>
              </a:rPr>
              <a:t>Wespath</a:t>
            </a:r>
            <a:endParaRPr lang="en-US" sz="650">
              <a:solidFill>
                <a:srgbClr val="0063A8"/>
              </a:solidFill>
            </a:endParaRPr>
          </a:p>
        </p:txBody>
      </p:sp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3784347D-747F-EEF5-2221-068B7054E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8" y="643"/>
            <a:ext cx="1313424" cy="51428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0EF0F4-B4DA-CBB0-0189-BCC5AD7F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24" y="469135"/>
            <a:ext cx="5120640" cy="1129072"/>
          </a:xfrm>
          <a:prstGeom prst="rect">
            <a:avLst/>
          </a:prstGeom>
        </p:spPr>
        <p:txBody>
          <a:bodyPr rIns="0">
            <a:normAutofit/>
          </a:bodyPr>
          <a:lstStyle>
            <a:lvl1pPr>
              <a:defRPr sz="35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574355-1B55-D48B-99C2-CA9573C9E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624" y="1805527"/>
            <a:ext cx="5120640" cy="2798271"/>
          </a:xfrm>
          <a:prstGeom prst="rect">
            <a:avLst/>
          </a:prstGeom>
        </p:spPr>
        <p:txBody>
          <a:bodyPr/>
          <a:lstStyle>
            <a:lvl1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500"/>
            </a:lvl1pPr>
            <a:lvl2pPr marL="6905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ꟷ"/>
              <a:defRPr sz="2350"/>
            </a:lvl2pPr>
            <a:lvl3pPr marL="966788" indent="-2809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 sz="2150">
                <a:solidFill>
                  <a:srgbClr val="0070C0"/>
                </a:solidFill>
              </a:defRPr>
            </a:lvl3pPr>
            <a:lvl4pPr marL="13716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900"/>
            </a:lvl4pPr>
            <a:lvl5pPr marL="17113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v"/>
              <a:defRPr sz="17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88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8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ompass&#10;&#10;Description automatically generated">
            <a:extLst>
              <a:ext uri="{FF2B5EF4-FFF2-40B4-BE49-F238E27FC236}">
                <a16:creationId xmlns:a16="http://schemas.microsoft.com/office/drawing/2014/main" id="{7D93D481-0B37-D70B-B581-F6DB7EB99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708"/>
            <a:ext cx="9144000" cy="2743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169583"/>
            <a:ext cx="9144000" cy="182968"/>
          </a:xfrm>
          <a:prstGeom prst="rect">
            <a:avLst/>
          </a:prstGeom>
          <a:solidFill>
            <a:srgbClr val="0063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06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732731"/>
            <a:ext cx="9144000" cy="182968"/>
          </a:xfrm>
          <a:prstGeom prst="rect">
            <a:avLst/>
          </a:prstGeom>
          <a:solidFill>
            <a:srgbClr val="8D003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06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78791"/>
            <a:ext cx="9144000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0"/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009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DD0B-CCBB-2B97-9154-4070BD6F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3B9A-2762-50C8-4FB6-3240E176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AC73-12EF-9F38-D655-68BF05F7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F65-5493-44FF-90BA-E963D234010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919A-6E7F-1AB5-4870-D7EB73B6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B6349-DAA0-F85D-6054-76C9E0C1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2E4A-4A8A-4EC4-9756-BB127E39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7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347472"/>
            <a:ext cx="5105400" cy="640080"/>
          </a:xfrm>
          <a:prstGeom prst="rect">
            <a:avLst/>
          </a:prstGeo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4A71-2C2E-45FC-B58A-6F54FF92274F}"/>
              </a:ext>
            </a:extLst>
          </p:cNvPr>
          <p:cNvSpPr txBox="1"/>
          <p:nvPr userDrawn="1"/>
        </p:nvSpPr>
        <p:spPr>
          <a:xfrm>
            <a:off x="438400" y="4903230"/>
            <a:ext cx="236220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700" smtClean="0">
                <a:solidFill>
                  <a:srgbClr val="0063A8"/>
                </a:solidFill>
              </a:rPr>
              <a:pPr/>
              <a:t>‹#›</a:t>
            </a:fld>
            <a:r>
              <a:rPr lang="en-US" sz="700">
                <a:solidFill>
                  <a:srgbClr val="0063A8"/>
                </a:solidFill>
              </a:rPr>
              <a:t>   |</a:t>
            </a:r>
            <a:r>
              <a:rPr lang="en-US" sz="700" baseline="0">
                <a:solidFill>
                  <a:srgbClr val="0063A8"/>
                </a:solidFill>
              </a:rPr>
              <a:t>  Wespath</a:t>
            </a:r>
            <a:endParaRPr lang="en-US" sz="700">
              <a:solidFill>
                <a:srgbClr val="00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9000">
              <a:srgbClr val="66A1CB"/>
            </a:gs>
            <a:gs pos="53000">
              <a:srgbClr val="0063A8"/>
            </a:gs>
            <a:gs pos="93000">
              <a:srgbClr val="003B6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533400" y="514350"/>
            <a:ext cx="8138160" cy="3886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3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17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13" r:id="rId2"/>
    <p:sldLayoutId id="2147484014" r:id="rId3"/>
    <p:sldLayoutId id="2147483807" r:id="rId4"/>
    <p:sldLayoutId id="2147483739" r:id="rId5"/>
    <p:sldLayoutId id="2147484015" r:id="rId6"/>
    <p:sldLayoutId id="2147483951" r:id="rId7"/>
    <p:sldLayoutId id="2147484041" r:id="rId8"/>
    <p:sldLayoutId id="2147484042" r:id="rId9"/>
    <p:sldLayoutId id="2147484043" r:id="rId10"/>
    <p:sldLayoutId id="2147484036" r:id="rId11"/>
    <p:sldLayoutId id="2147484037" r:id="rId12"/>
    <p:sldLayoutId id="2147484040" r:id="rId13"/>
    <p:sldLayoutId id="214748401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94944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23544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52144" indent="-228600" algn="l" defTabSz="914400" rtl="0" eaLnBrk="1" latinLnBrk="0" hangingPunct="1">
        <a:spcBef>
          <a:spcPct val="20000"/>
        </a:spcBef>
        <a:buFont typeface="Times New Roman" panose="02020603050405020304" pitchFamily="18" charset="0"/>
        <a:buChar char="♦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380744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6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96" r:id="rId2"/>
    <p:sldLayoutId id="2147483977" r:id="rId3"/>
    <p:sldLayoutId id="2147483700" r:id="rId4"/>
    <p:sldLayoutId id="2147483698" r:id="rId5"/>
    <p:sldLayoutId id="2147483701" r:id="rId6"/>
    <p:sldLayoutId id="2147483970" r:id="rId7"/>
    <p:sldLayoutId id="2147484016" r:id="rId8"/>
  </p:sldLayoutIdLst>
  <p:txStyles>
    <p:titleStyle>
      <a:lvl1pPr algn="l" defTabSz="914378" rtl="0" eaLnBrk="1" latinLnBrk="0" hangingPunct="1">
        <a:spcBef>
          <a:spcPct val="0"/>
        </a:spcBef>
        <a:buNone/>
        <a:defRPr lang="en-US" sz="3600" b="0" kern="1200" dirty="0">
          <a:solidFill>
            <a:srgbClr val="0063A8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ts val="576"/>
        </a:spcBef>
        <a:buClr>
          <a:srgbClr val="0063A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4927" indent="-347463" algn="l" defTabSz="914378" rtl="0" eaLnBrk="1" latinLnBrk="0" hangingPunct="1">
        <a:spcBef>
          <a:spcPct val="20000"/>
        </a:spcBef>
        <a:buClr>
          <a:srgbClr val="0063A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21" indent="-228594" algn="l" defTabSz="914378" rtl="0" eaLnBrk="1" latinLnBrk="0" hangingPunct="1">
        <a:spcBef>
          <a:spcPct val="20000"/>
        </a:spcBef>
        <a:buClr>
          <a:srgbClr val="0063A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16" indent="-228594" algn="l" defTabSz="914378" rtl="0" eaLnBrk="1" latinLnBrk="0" hangingPunct="1">
        <a:spcBef>
          <a:spcPct val="20000"/>
        </a:spcBef>
        <a:buClr>
          <a:srgbClr val="0063A8"/>
        </a:buClr>
        <a:buSzPct val="75000"/>
        <a:buFont typeface="Wingdings" panose="05000000000000000000" pitchFamily="2" charset="2"/>
        <a:buChar char="v"/>
        <a:defRPr sz="1600" kern="1200">
          <a:solidFill>
            <a:srgbClr val="0063A8"/>
          </a:solidFill>
          <a:latin typeface="+mn-lt"/>
          <a:ea typeface="+mn-ea"/>
          <a:cs typeface="+mn-cs"/>
        </a:defRPr>
      </a:lvl4pPr>
      <a:lvl5pPr marL="1380710" indent="-228594" algn="l" defTabSz="914378" rtl="0" eaLnBrk="1" latinLnBrk="0" hangingPunct="1">
        <a:spcBef>
          <a:spcPts val="384"/>
        </a:spcBef>
        <a:buClr>
          <a:srgbClr val="0063A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AD4604-51C8-C027-80F2-30CECAD56360}"/>
              </a:ext>
            </a:extLst>
          </p:cNvPr>
          <p:cNvSpPr txBox="1">
            <a:spLocks/>
          </p:cNvSpPr>
          <p:nvPr/>
        </p:nvSpPr>
        <p:spPr>
          <a:xfrm>
            <a:off x="441719" y="2419350"/>
            <a:ext cx="4814638" cy="2112011"/>
          </a:xfrm>
          <a:prstGeom prst="rect">
            <a:avLst/>
          </a:prstGeom>
          <a:effectLst/>
        </p:spPr>
        <p:txBody>
          <a:bodyPr vert="horz" lIns="0" tIns="45720" rIns="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63A8"/>
              </a:buClr>
              <a:buFontTx/>
              <a:buNone/>
              <a:tabLst>
                <a:tab pos="2457450" algn="l"/>
              </a:tabLst>
              <a:defRPr lang="en-US" sz="3500" b="1" kern="1200" dirty="0" smtClean="0">
                <a:solidFill>
                  <a:srgbClr val="0063A8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63A8"/>
              </a:buClr>
              <a:buFontTx/>
              <a:buNone/>
              <a:tabLst>
                <a:tab pos="2457450" algn="l"/>
              </a:tabLst>
              <a:defRPr lang="en-US" sz="2800" kern="1200" dirty="0" smtClean="0">
                <a:solidFill>
                  <a:srgbClr val="0063A8"/>
                </a:solidFill>
                <a:effectLst/>
                <a:latin typeface="+mn-lt"/>
                <a:ea typeface="+mn-ea"/>
                <a:cs typeface="+mn-cs"/>
              </a:defRPr>
            </a:lvl2pPr>
            <a:lvl3pPr marL="923544" indent="-228600" algn="l" defTabSz="914400" rtl="0" eaLnBrk="1" latinLnBrk="0" hangingPunct="1">
              <a:spcBef>
                <a:spcPct val="20000"/>
              </a:spcBef>
              <a:buClr>
                <a:srgbClr val="0063A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28600" algn="l" defTabSz="914400" rtl="0" eaLnBrk="1" latinLnBrk="0" hangingPunct="1">
              <a:spcBef>
                <a:spcPct val="20000"/>
              </a:spcBef>
              <a:buClr>
                <a:srgbClr val="0063A8"/>
              </a:buClr>
              <a:buSzPct val="75000"/>
              <a:buFont typeface="Wingdings" panose="05000000000000000000" pitchFamily="2" charset="2"/>
              <a:buChar char="v"/>
              <a:defRPr sz="1600" kern="1200">
                <a:solidFill>
                  <a:srgbClr val="0063A8"/>
                </a:solidFill>
                <a:latin typeface="+mn-lt"/>
                <a:ea typeface="+mn-ea"/>
                <a:cs typeface="+mn-cs"/>
              </a:defRPr>
            </a:lvl4pPr>
            <a:lvl5pPr marL="1380744" indent="-228600" algn="l" defTabSz="914400" rtl="0" eaLnBrk="1" latinLnBrk="0" hangingPunct="1">
              <a:spcBef>
                <a:spcPts val="384"/>
              </a:spcBef>
              <a:buClr>
                <a:srgbClr val="0063A8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ts val="4100"/>
              </a:lnSpc>
            </a:pPr>
            <a:r>
              <a:rPr lang="en-US" sz="4200" b="1" dirty="0">
                <a:solidFill>
                  <a:schemeClr val="bg1"/>
                </a:solidFill>
              </a:rPr>
              <a:t>Compass: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Church Information</a:t>
            </a:r>
            <a:endParaRPr lang="en-US" sz="42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 algn="l">
              <a:lnSpc>
                <a:spcPts val="4100"/>
              </a:lnSpc>
            </a:pP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D315-B4EB-9AD3-A39B-F7FF9C50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0"/>
            <a:ext cx="8853543" cy="5143500"/>
          </a:xfrm>
        </p:spPr>
        <p:txBody>
          <a:bodyPr/>
          <a:lstStyle/>
          <a:p>
            <a:r>
              <a:rPr lang="en-US" u="sng" dirty="0"/>
              <a:t>Special Features</a:t>
            </a:r>
            <a:br>
              <a:rPr lang="en-US" dirty="0"/>
            </a:br>
            <a:r>
              <a:rPr lang="en-US" dirty="0"/>
              <a:t>Automatic Enrollment (4%) and Escalation (yearly on 1/1 up to 8%)</a:t>
            </a:r>
            <a:br>
              <a:rPr lang="en-US" dirty="0"/>
            </a:br>
            <a:r>
              <a:rPr lang="en-US" dirty="0"/>
              <a:t>**No auto enrollment features for more than one bucket of personal contributions</a:t>
            </a:r>
            <a:br>
              <a:rPr lang="en-US" dirty="0"/>
            </a:br>
            <a:r>
              <a:rPr lang="en-US" dirty="0"/>
              <a:t>**All Church/employer goes into Compass as pre-tax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5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E9C-8B7D-BF0E-F69F-AB20CB7D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472"/>
            <a:ext cx="8213464" cy="47086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Clergy can change withholdings or opt out of personal contributions at any time </a:t>
            </a:r>
            <a:r>
              <a:rPr lang="en-US" i="1" dirty="0">
                <a:solidFill>
                  <a:srgbClr val="00B050"/>
                </a:solidFill>
              </a:rPr>
              <a:t>prospectively but there may be a lag in implementation based on timing</a:t>
            </a:r>
            <a:r>
              <a:rPr lang="en-US" dirty="0">
                <a:solidFill>
                  <a:srgbClr val="00B050"/>
                </a:solidFill>
              </a:rPr>
              <a:t>.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/>
            </a:br>
            <a:r>
              <a:rPr lang="en-US" dirty="0"/>
              <a:t>75% appointments can opt out of church contributions with a </a:t>
            </a:r>
            <a:r>
              <a:rPr lang="en-US" i="1" dirty="0"/>
              <a:t>waiver</a:t>
            </a:r>
            <a:r>
              <a:rPr lang="en-US" dirty="0"/>
              <a:t>.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*** waiver and enrollment forms are available now upon request from clergy person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 bank illustration">
            <a:extLst>
              <a:ext uri="{FF2B5EF4-FFF2-40B4-BE49-F238E27FC236}">
                <a16:creationId xmlns:a16="http://schemas.microsoft.com/office/drawing/2014/main" id="{9A088E1C-24F8-2635-984F-A20C2C76B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69" y="2397705"/>
            <a:ext cx="3792649" cy="25292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A6404-263F-1B73-A934-657BD73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5" y="193638"/>
            <a:ext cx="8939604" cy="47333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Compass </a:t>
            </a:r>
            <a:r>
              <a:rPr lang="en-US" dirty="0">
                <a:solidFill>
                  <a:srgbClr val="FF0000"/>
                </a:solidFill>
              </a:rPr>
              <a:t>church/employer plan contributions </a:t>
            </a:r>
            <a:r>
              <a:rPr lang="en-US" dirty="0"/>
              <a:t>are funded before tax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Compass </a:t>
            </a:r>
            <a:r>
              <a:rPr lang="en-US" dirty="0">
                <a:solidFill>
                  <a:srgbClr val="FF0000"/>
                </a:solidFill>
              </a:rPr>
              <a:t>participant contributions </a:t>
            </a:r>
            <a:r>
              <a:rPr lang="en-US" dirty="0"/>
              <a:t>are funded:</a:t>
            </a:r>
            <a:br>
              <a:rPr lang="en-US" dirty="0"/>
            </a:br>
            <a:r>
              <a:rPr lang="en-US" dirty="0"/>
              <a:t>Before-tax		After-tax</a:t>
            </a:r>
            <a:br>
              <a:rPr lang="en-US" dirty="0"/>
            </a:br>
            <a:r>
              <a:rPr lang="en-US" dirty="0"/>
              <a:t>Roth				Rollovers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8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EDFC-8D20-D031-FBFC-8EF7874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" y="118334"/>
            <a:ext cx="8799755" cy="4883972"/>
          </a:xfrm>
        </p:spPr>
        <p:txBody>
          <a:bodyPr/>
          <a:lstStyle/>
          <a:p>
            <a:pPr algn="ctr"/>
            <a:r>
              <a:rPr lang="en-US" sz="3200" dirty="0"/>
              <a:t>UMPIP Church Retirement Plan for clergy appointed 50 to 74%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-Billed at 9% of the clergy’s pension-based compensation</a:t>
            </a:r>
            <a:br>
              <a:rPr lang="en-US" sz="3200" dirty="0"/>
            </a:br>
            <a:r>
              <a:rPr lang="en-US" sz="3200" dirty="0"/>
              <a:t>-Church contributions billed regardless of whether or not the clergy contributes personally</a:t>
            </a:r>
            <a:br>
              <a:rPr lang="en-US" sz="3200" dirty="0"/>
            </a:br>
            <a:r>
              <a:rPr lang="en-US" sz="3200" dirty="0"/>
              <a:t>-Clergy can waive out</a:t>
            </a:r>
            <a:br>
              <a:rPr lang="en-US" sz="3200" dirty="0"/>
            </a:br>
            <a:r>
              <a:rPr lang="en-US" sz="3200" dirty="0"/>
              <a:t>-Church remains the plan sponsor of personal contributions to UMPIP</a:t>
            </a:r>
          </a:p>
        </p:txBody>
      </p:sp>
    </p:spTree>
    <p:extLst>
      <p:ext uri="{BB962C8B-B14F-4D97-AF65-F5344CB8AC3E}">
        <p14:creationId xmlns:p14="http://schemas.microsoft.com/office/powerpoint/2010/main" val="60102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141D-91EA-8D01-2133-F26066C46730}"/>
              </a:ext>
            </a:extLst>
          </p:cNvPr>
          <p:cNvSpPr txBox="1">
            <a:spLocks/>
          </p:cNvSpPr>
          <p:nvPr/>
        </p:nvSpPr>
        <p:spPr>
          <a:xfrm>
            <a:off x="229844" y="114021"/>
            <a:ext cx="5478450" cy="64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rgbClr val="0063A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500" b="1" spc="-30" dirty="0">
                <a:solidFill>
                  <a:srgbClr val="0070C0"/>
                </a:solidFill>
                <a:latin typeface="Calibri"/>
              </a:rPr>
              <a:t>Why Compass?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0D2793-1CFA-863A-28E3-F9FBAB452139}"/>
              </a:ext>
            </a:extLst>
          </p:cNvPr>
          <p:cNvGrpSpPr/>
          <p:nvPr/>
        </p:nvGrpSpPr>
        <p:grpSpPr>
          <a:xfrm>
            <a:off x="3665749" y="114021"/>
            <a:ext cx="5232594" cy="1342643"/>
            <a:chOff x="670137" y="1749464"/>
            <a:chExt cx="5999029" cy="2275300"/>
          </a:xfrm>
        </p:grpSpPr>
        <p:pic>
          <p:nvPicPr>
            <p:cNvPr id="16" name="Picture 15" descr="A road with a dollar sign on it&#10;&#10;Description automatically generated">
              <a:extLst>
                <a:ext uri="{FF2B5EF4-FFF2-40B4-BE49-F238E27FC236}">
                  <a16:creationId xmlns:a16="http://schemas.microsoft.com/office/drawing/2014/main" id="{D43B7251-2A4C-4E70-727D-6F9F9725B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69" y="1749464"/>
              <a:ext cx="1309336" cy="12984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A white icon on a blue circle&#10;&#10;Description automatically generated">
              <a:extLst>
                <a:ext uri="{FF2B5EF4-FFF2-40B4-BE49-F238E27FC236}">
                  <a16:creationId xmlns:a16="http://schemas.microsoft.com/office/drawing/2014/main" id="{6F847DE9-4D20-A5EA-7B07-658A3A9A1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449" y="1749464"/>
              <a:ext cx="1298448" cy="12984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 hand holding money in a circle&#10;&#10;Description automatically generated">
              <a:extLst>
                <a:ext uri="{FF2B5EF4-FFF2-40B4-BE49-F238E27FC236}">
                  <a16:creationId xmlns:a16="http://schemas.microsoft.com/office/drawing/2014/main" id="{760B0B06-A963-800D-FEF4-75FA90E2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353" y="1749464"/>
              <a:ext cx="1298448" cy="129844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A white dollar sign with arrows around it&#10;&#10;Description automatically generated">
              <a:extLst>
                <a:ext uri="{FF2B5EF4-FFF2-40B4-BE49-F238E27FC236}">
                  <a16:creationId xmlns:a16="http://schemas.microsoft.com/office/drawing/2014/main" id="{66C7285D-9A52-6797-ED0B-2F4590D5E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142" y="1749464"/>
              <a:ext cx="1298448" cy="129844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66AF63-35A3-6150-9746-081BAAFE7ED2}"/>
                </a:ext>
              </a:extLst>
            </p:cNvPr>
            <p:cNvGrpSpPr/>
            <p:nvPr/>
          </p:nvGrpSpPr>
          <p:grpSpPr>
            <a:xfrm>
              <a:off x="670137" y="3392916"/>
              <a:ext cx="5999029" cy="631848"/>
              <a:chOff x="606129" y="3520932"/>
              <a:chExt cx="5999029" cy="631848"/>
            </a:xfrm>
          </p:grpSpPr>
          <p:sp>
            <p:nvSpPr>
              <p:cNvPr id="6" name="Rounded Rectangle 18">
                <a:extLst>
                  <a:ext uri="{FF2B5EF4-FFF2-40B4-BE49-F238E27FC236}">
                    <a16:creationId xmlns:a16="http://schemas.microsoft.com/office/drawing/2014/main" id="{8DB2D5F2-8E54-78AA-9408-5D71D2B906DB}"/>
                  </a:ext>
                </a:extLst>
              </p:cNvPr>
              <p:cNvSpPr/>
              <p:nvPr/>
            </p:nvSpPr>
            <p:spPr>
              <a:xfrm>
                <a:off x="606129" y="3695580"/>
                <a:ext cx="1371600" cy="457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A8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2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Sustainability</a:t>
                </a:r>
              </a:p>
            </p:txBody>
          </p:sp>
          <p:sp>
            <p:nvSpPr>
              <p:cNvPr id="7" name="Rounded Rectangle 20">
                <a:extLst>
                  <a:ext uri="{FF2B5EF4-FFF2-40B4-BE49-F238E27FC236}">
                    <a16:creationId xmlns:a16="http://schemas.microsoft.com/office/drawing/2014/main" id="{76439E8A-11F3-5D5A-47D0-CD6C41047A05}"/>
                  </a:ext>
                </a:extLst>
              </p:cNvPr>
              <p:cNvSpPr/>
              <p:nvPr/>
            </p:nvSpPr>
            <p:spPr>
              <a:xfrm>
                <a:off x="2152769" y="3695580"/>
                <a:ext cx="1371600" cy="457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A8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2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Affordability</a:t>
                </a:r>
              </a:p>
            </p:txBody>
          </p:sp>
          <p:sp>
            <p:nvSpPr>
              <p:cNvPr id="8" name="Rounded Rectangle 22">
                <a:extLst>
                  <a:ext uri="{FF2B5EF4-FFF2-40B4-BE49-F238E27FC236}">
                    <a16:creationId xmlns:a16="http://schemas.microsoft.com/office/drawing/2014/main" id="{0509C338-73A8-5163-715E-0E6D2725BD13}"/>
                  </a:ext>
                </a:extLst>
              </p:cNvPr>
              <p:cNvSpPr/>
              <p:nvPr/>
            </p:nvSpPr>
            <p:spPr>
              <a:xfrm>
                <a:off x="5233558" y="3695580"/>
                <a:ext cx="1371600" cy="457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A8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2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Flexibility</a:t>
                </a:r>
              </a:p>
            </p:txBody>
          </p:sp>
          <p:sp>
            <p:nvSpPr>
              <p:cNvPr id="9" name="Rounded Rectangle 17">
                <a:extLst>
                  <a:ext uri="{FF2B5EF4-FFF2-40B4-BE49-F238E27FC236}">
                    <a16:creationId xmlns:a16="http://schemas.microsoft.com/office/drawing/2014/main" id="{7E0FF8FD-F489-E3DC-5EC8-87A7DB43F541}"/>
                  </a:ext>
                </a:extLst>
              </p:cNvPr>
              <p:cNvSpPr/>
              <p:nvPr/>
            </p:nvSpPr>
            <p:spPr>
              <a:xfrm>
                <a:off x="3695865" y="3695580"/>
                <a:ext cx="1371600" cy="457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A8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2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Adequacy</a:t>
                </a:r>
              </a:p>
            </p:txBody>
          </p:sp>
          <p:sp>
            <p:nvSpPr>
              <p:cNvPr id="11" name="Flowchart: Extract 10">
                <a:extLst>
                  <a:ext uri="{FF2B5EF4-FFF2-40B4-BE49-F238E27FC236}">
                    <a16:creationId xmlns:a16="http://schemas.microsoft.com/office/drawing/2014/main" id="{A4597E9A-53D8-F41F-DF60-05DD58A1C0C8}"/>
                  </a:ext>
                </a:extLst>
              </p:cNvPr>
              <p:cNvSpPr/>
              <p:nvPr/>
            </p:nvSpPr>
            <p:spPr>
              <a:xfrm>
                <a:off x="1099905" y="3520932"/>
                <a:ext cx="384048" cy="176016"/>
              </a:xfrm>
              <a:prstGeom prst="flowChartExtra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lowchart: Extract 12">
                <a:extLst>
                  <a:ext uri="{FF2B5EF4-FFF2-40B4-BE49-F238E27FC236}">
                    <a16:creationId xmlns:a16="http://schemas.microsoft.com/office/drawing/2014/main" id="{876A79DB-917B-3898-F9DD-DEAE180E7846}"/>
                  </a:ext>
                </a:extLst>
              </p:cNvPr>
              <p:cNvSpPr/>
              <p:nvPr/>
            </p:nvSpPr>
            <p:spPr>
              <a:xfrm>
                <a:off x="2646545" y="3520932"/>
                <a:ext cx="384048" cy="176016"/>
              </a:xfrm>
              <a:prstGeom prst="flowChartExtra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lowchart: Extract 13">
                <a:extLst>
                  <a:ext uri="{FF2B5EF4-FFF2-40B4-BE49-F238E27FC236}">
                    <a16:creationId xmlns:a16="http://schemas.microsoft.com/office/drawing/2014/main" id="{1BF1BDFD-37AF-B2E1-6C5D-F866A29ACCCB}"/>
                  </a:ext>
                </a:extLst>
              </p:cNvPr>
              <p:cNvSpPr/>
              <p:nvPr/>
            </p:nvSpPr>
            <p:spPr>
              <a:xfrm>
                <a:off x="4189641" y="3520932"/>
                <a:ext cx="384048" cy="176016"/>
              </a:xfrm>
              <a:prstGeom prst="flowChartExtra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lowchart: Extract 14">
                <a:extLst>
                  <a:ext uri="{FF2B5EF4-FFF2-40B4-BE49-F238E27FC236}">
                    <a16:creationId xmlns:a16="http://schemas.microsoft.com/office/drawing/2014/main" id="{142DB639-3FAE-3198-8B56-8006EA8E442A}"/>
                  </a:ext>
                </a:extLst>
              </p:cNvPr>
              <p:cNvSpPr/>
              <p:nvPr/>
            </p:nvSpPr>
            <p:spPr>
              <a:xfrm>
                <a:off x="5727334" y="3520932"/>
                <a:ext cx="384048" cy="176016"/>
              </a:xfrm>
              <a:prstGeom prst="flowChartExtra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21B216-2247-EDBC-FC04-26C09BEE14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851" t="26666" r="44106" b="51635"/>
          <a:stretch>
            <a:fillRect/>
          </a:stretch>
        </p:blipFill>
        <p:spPr>
          <a:xfrm>
            <a:off x="121772" y="1472106"/>
            <a:ext cx="5443230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5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7B327-8438-8E5F-7D71-93073C88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68" t="11530" r="69642" b="9321"/>
          <a:stretch>
            <a:fillRect/>
          </a:stretch>
        </p:blipFill>
        <p:spPr>
          <a:xfrm>
            <a:off x="989702" y="579775"/>
            <a:ext cx="7419649" cy="3983950"/>
          </a:xfrm>
        </p:spPr>
      </p:pic>
    </p:spTree>
    <p:extLst>
      <p:ext uri="{BB962C8B-B14F-4D97-AF65-F5344CB8AC3E}">
        <p14:creationId xmlns:p14="http://schemas.microsoft.com/office/powerpoint/2010/main" val="171073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tri dish, tableware, dishware&#10;&#10;Description automatically generated">
            <a:extLst>
              <a:ext uri="{FF2B5EF4-FFF2-40B4-BE49-F238E27FC236}">
                <a16:creationId xmlns:a16="http://schemas.microsoft.com/office/drawing/2014/main" id="{421619D3-C699-5CD4-B231-0599A7AF8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" y="-2458"/>
            <a:ext cx="9144000" cy="5142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19" y="275888"/>
            <a:ext cx="8090453" cy="640080"/>
          </a:xfrm>
        </p:spPr>
        <p:txBody>
          <a:bodyPr>
            <a:normAutofit fontScale="90000"/>
          </a:bodyPr>
          <a:lstStyle/>
          <a:p>
            <a:pPr>
              <a:tabLst>
                <a:tab pos="6515100" algn="l"/>
              </a:tabLst>
            </a:pPr>
            <a:r>
              <a:rPr lang="en-US" sz="3500" b="1" i="1">
                <a:solidFill>
                  <a:srgbClr val="0070C0"/>
                </a:solidFill>
                <a:latin typeface="+mn-lt"/>
              </a:rPr>
              <a:t>UMC Retirement Contributions</a:t>
            </a:r>
            <a:br>
              <a:rPr lang="en-US" sz="4200" b="1" i="1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(effective January 1, 2026)</a:t>
            </a:r>
            <a:endParaRPr lang="en-US" sz="4200">
              <a:solidFill>
                <a:srgbClr val="0070C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10588" y="3393463"/>
            <a:ext cx="2521526" cy="9775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1747" y="3631892"/>
            <a:ext cx="201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$150* per month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057714" y="3400563"/>
            <a:ext cx="2819400" cy="977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62045" y="3622337"/>
            <a:ext cx="26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3% of compensation**</a:t>
            </a:r>
          </a:p>
        </p:txBody>
      </p:sp>
      <p:sp>
        <p:nvSpPr>
          <p:cNvPr id="72" name="Oval 71"/>
          <p:cNvSpPr/>
          <p:nvPr/>
        </p:nvSpPr>
        <p:spPr>
          <a:xfrm>
            <a:off x="2811544" y="3641447"/>
            <a:ext cx="381000" cy="3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baseline="4000"/>
              <a:t>+</a:t>
            </a:r>
            <a:endParaRPr lang="en-US" b="1" baseline="4000"/>
          </a:p>
        </p:txBody>
      </p:sp>
      <p:pic>
        <p:nvPicPr>
          <p:cNvPr id="50" name="Picture 49" descr="Handshake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79883" y="1838592"/>
            <a:ext cx="1557976" cy="1557976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5996728" y="3393463"/>
            <a:ext cx="2819400" cy="984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37559" y="3477436"/>
            <a:ext cx="2537746" cy="887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/>
              <a:t>$1/$1 matching </a:t>
            </a:r>
            <a:br>
              <a:rPr lang="en-US" sz="2000" b="1"/>
            </a:br>
            <a:r>
              <a:rPr lang="en-US" sz="2000" b="1"/>
              <a:t>contribution </a:t>
            </a:r>
          </a:p>
          <a:p>
            <a:pPr algn="ctr">
              <a:lnSpc>
                <a:spcPts val="2100"/>
              </a:lnSpc>
            </a:pPr>
            <a:r>
              <a:rPr lang="en-US" sz="1600" b="1"/>
              <a:t>(up to 4% of compensation)</a:t>
            </a:r>
          </a:p>
        </p:txBody>
      </p:sp>
      <p:sp>
        <p:nvSpPr>
          <p:cNvPr id="85" name="Oval 84"/>
          <p:cNvSpPr/>
          <p:nvPr/>
        </p:nvSpPr>
        <p:spPr>
          <a:xfrm>
            <a:off x="5748977" y="3631892"/>
            <a:ext cx="381000" cy="3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baseline="4000"/>
              <a:t>+</a:t>
            </a:r>
            <a:endParaRPr lang="en-US" b="1" baseline="4000"/>
          </a:p>
        </p:txBody>
      </p:sp>
      <p:sp>
        <p:nvSpPr>
          <p:cNvPr id="9" name="TextBox 8"/>
          <p:cNvSpPr txBox="1"/>
          <p:nvPr/>
        </p:nvSpPr>
        <p:spPr>
          <a:xfrm>
            <a:off x="228628" y="4406064"/>
            <a:ext cx="858750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 dirty="0"/>
              <a:t> *  2026 amount; increases 2% per year ($5 increments)/prorated by appointment percentage (will not go up until 2028)</a:t>
            </a:r>
          </a:p>
          <a:p>
            <a:r>
              <a:rPr lang="en-US" sz="1100" i="1" dirty="0"/>
              <a:t>** Compensation includes 35% parsonage value </a:t>
            </a:r>
            <a:r>
              <a:rPr lang="en-US" sz="1100" i="1" dirty="0">
                <a:highlight>
                  <a:srgbClr val="FFFF00"/>
                </a:highlight>
              </a:rPr>
              <a:t>($10,000 minimum floor) </a:t>
            </a:r>
            <a:r>
              <a:rPr lang="en-US" sz="1100" i="1" dirty="0"/>
              <a:t>or housing allowance</a:t>
            </a:r>
            <a:endParaRPr lang="en-US" sz="1100" i="1" dirty="0"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8DC50-918D-1D59-9D68-6BCEFC3AE0C9}"/>
              </a:ext>
            </a:extLst>
          </p:cNvPr>
          <p:cNvSpPr/>
          <p:nvPr/>
        </p:nvSpPr>
        <p:spPr>
          <a:xfrm>
            <a:off x="1629451" y="2454458"/>
            <a:ext cx="236832" cy="5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oney with solid fill">
            <a:extLst>
              <a:ext uri="{FF2B5EF4-FFF2-40B4-BE49-F238E27FC236}">
                <a16:creationId xmlns:a16="http://schemas.microsoft.com/office/drawing/2014/main" id="{33B67B3E-1D58-ED5D-FD29-8D4534AE2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16" y="2050243"/>
            <a:ext cx="1164742" cy="1164742"/>
          </a:xfrm>
          <a:prstGeom prst="rect">
            <a:avLst/>
          </a:prstGeom>
        </p:spPr>
      </p:pic>
      <p:pic>
        <p:nvPicPr>
          <p:cNvPr id="18" name="Graphic 17" descr="Monthly calendar with solid fill">
            <a:extLst>
              <a:ext uri="{FF2B5EF4-FFF2-40B4-BE49-F238E27FC236}">
                <a16:creationId xmlns:a16="http://schemas.microsoft.com/office/drawing/2014/main" id="{6E161705-8CEF-4C98-7375-BA765CF12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7889" y="2182066"/>
            <a:ext cx="1164742" cy="1164742"/>
          </a:xfrm>
          <a:prstGeom prst="rect">
            <a:avLst/>
          </a:prstGeom>
        </p:spPr>
      </p:pic>
      <p:pic>
        <p:nvPicPr>
          <p:cNvPr id="22" name="Graphic 21" descr="Bank check with solid fill">
            <a:extLst>
              <a:ext uri="{FF2B5EF4-FFF2-40B4-BE49-F238E27FC236}">
                <a16:creationId xmlns:a16="http://schemas.microsoft.com/office/drawing/2014/main" id="{8E671EF2-7046-9722-98ED-D3FA0704B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35719" y="2319633"/>
            <a:ext cx="1080605" cy="1080605"/>
          </a:xfrm>
          <a:prstGeom prst="rect">
            <a:avLst/>
          </a:prstGeom>
        </p:spPr>
      </p:pic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8F4BA049-77D7-C361-E686-1375ECD844F9}"/>
              </a:ext>
            </a:extLst>
          </p:cNvPr>
          <p:cNvSpPr/>
          <p:nvPr/>
        </p:nvSpPr>
        <p:spPr>
          <a:xfrm rot="1268075">
            <a:off x="4096124" y="2082854"/>
            <a:ext cx="1001962" cy="341136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72">
            <a:extLst>
              <a:ext uri="{FF2B5EF4-FFF2-40B4-BE49-F238E27FC236}">
                <a16:creationId xmlns:a16="http://schemas.microsoft.com/office/drawing/2014/main" id="{977343BD-135C-9C83-123F-ADC5D5FC1DC5}"/>
              </a:ext>
            </a:extLst>
          </p:cNvPr>
          <p:cNvSpPr/>
          <p:nvPr/>
        </p:nvSpPr>
        <p:spPr>
          <a:xfrm>
            <a:off x="394346" y="1415339"/>
            <a:ext cx="5482768" cy="4685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574D257D-2FC7-5753-399B-B85B3E290CC7}"/>
              </a:ext>
            </a:extLst>
          </p:cNvPr>
          <p:cNvSpPr/>
          <p:nvPr/>
        </p:nvSpPr>
        <p:spPr>
          <a:xfrm>
            <a:off x="5993042" y="1425167"/>
            <a:ext cx="2783420" cy="468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53E4F-C19E-7573-D387-7F8A9784DD6D}"/>
              </a:ext>
            </a:extLst>
          </p:cNvPr>
          <p:cNvSpPr txBox="1"/>
          <p:nvPr/>
        </p:nvSpPr>
        <p:spPr>
          <a:xfrm>
            <a:off x="6080761" y="1486445"/>
            <a:ext cx="25945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i="1"/>
              <a:t>In partnership with clergy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0711-179C-BC28-AE09-9359EEBE15BD}"/>
              </a:ext>
            </a:extLst>
          </p:cNvPr>
          <p:cNvSpPr txBox="1"/>
          <p:nvPr/>
        </p:nvSpPr>
        <p:spPr>
          <a:xfrm>
            <a:off x="510274" y="1491462"/>
            <a:ext cx="520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Automatic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1844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2" grpId="0" animBg="1"/>
      <p:bldP spid="82" grpId="0" animBg="1"/>
      <p:bldP spid="84" grpId="0"/>
      <p:bldP spid="8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63A8-02FD-CD07-CA7F-523B89FC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3" y="304440"/>
            <a:ext cx="8014446" cy="4256802"/>
          </a:xfrm>
        </p:spPr>
        <p:txBody>
          <a:bodyPr/>
          <a:lstStyle/>
          <a:p>
            <a:br>
              <a:rPr lang="en-US" sz="7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3500" b="1" i="0" u="none" strike="noStrike" baseline="0" dirty="0">
                <a:solidFill>
                  <a:srgbClr val="0062A8"/>
                </a:solidFill>
                <a:latin typeface="Calibri" panose="020F0502020204030204" pitchFamily="34" charset="0"/>
              </a:rPr>
            </a:br>
            <a:br>
              <a:rPr lang="en-US" sz="1700" b="0" i="0" u="none" strike="noStrike" baseline="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1BB21-BAD7-9501-D306-54195674816B}"/>
              </a:ext>
            </a:extLst>
          </p:cNvPr>
          <p:cNvSpPr txBox="1"/>
          <p:nvPr/>
        </p:nvSpPr>
        <p:spPr>
          <a:xfrm>
            <a:off x="311973" y="203686"/>
            <a:ext cx="8692178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700" b="0" i="0" u="none" strike="noStrike" baseline="0" dirty="0">
              <a:latin typeface="Times New Roman" panose="02020603050405020304" pitchFamily="18" charset="0"/>
            </a:endParaRPr>
          </a:p>
          <a:p>
            <a:pPr algn="ctr"/>
            <a:r>
              <a:rPr lang="en-US" sz="3200" b="1" i="0" u="sng" strike="noStrike" baseline="0" dirty="0">
                <a:solidFill>
                  <a:srgbClr val="0062A8"/>
                </a:solidFill>
                <a:latin typeface="Calibri" panose="020F0502020204030204" pitchFamily="34" charset="0"/>
              </a:rPr>
              <a:t>Compensation Highlights</a:t>
            </a:r>
          </a:p>
          <a:p>
            <a:pPr marR="8960" algn="ctr"/>
            <a:endParaRPr lang="en-US" sz="2800" b="1" i="0" u="none" strike="noStrike" baseline="0" dirty="0">
              <a:latin typeface="Calibri" panose="020F0502020204030204" pitchFamily="34" charset="0"/>
            </a:endParaRPr>
          </a:p>
          <a:p>
            <a:pPr marR="8960" algn="ctr"/>
            <a:r>
              <a:rPr lang="en-US" sz="2800" b="1" i="0" u="none" strike="noStrike" baseline="0" dirty="0">
                <a:latin typeface="Calibri" panose="020F0502020204030204" pitchFamily="34" charset="0"/>
              </a:rPr>
              <a:t>Parsonage</a:t>
            </a:r>
          </a:p>
          <a:p>
            <a:pPr marR="8960"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35% of Annual Base Wages</a:t>
            </a:r>
          </a:p>
          <a:p>
            <a:pPr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Minimum of $10,000</a:t>
            </a:r>
          </a:p>
          <a:p>
            <a:pPr lvl="2"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Not prorated if less than full time appointment</a:t>
            </a:r>
          </a:p>
          <a:p>
            <a:pPr lvl="2" algn="ctr"/>
            <a:r>
              <a:rPr lang="en-US" sz="1600" b="1" dirty="0">
                <a:latin typeface="Calibri" panose="020F0502020204030204" pitchFamily="34" charset="0"/>
              </a:rPr>
              <a:t>A parsonage will be applicable across </a:t>
            </a:r>
            <a:r>
              <a:rPr lang="en-US" sz="1600" b="1" u="sng" dirty="0">
                <a:latin typeface="Calibri" panose="020F0502020204030204" pitchFamily="34" charset="0"/>
              </a:rPr>
              <a:t>ALL</a:t>
            </a:r>
            <a:r>
              <a:rPr lang="en-US" sz="1600" b="1" dirty="0">
                <a:latin typeface="Calibri" panose="020F0502020204030204" pitchFamily="34" charset="0"/>
              </a:rPr>
              <a:t> churches in the appointment</a:t>
            </a:r>
            <a:endParaRPr lang="en-US" sz="1600" b="1" i="0" u="none" strike="noStrike" baseline="0" dirty="0">
              <a:latin typeface="Calibri" panose="020F0502020204030204" pitchFamily="34" charset="0"/>
            </a:endParaRPr>
          </a:p>
          <a:p>
            <a:pPr marR="8960" lvl="2" algn="ctr"/>
            <a:r>
              <a:rPr lang="en-US" sz="1600" dirty="0">
                <a:latin typeface="Calibri" panose="020F0502020204030204" pitchFamily="34" charset="0"/>
              </a:rPr>
              <a:t>The parsonage value is just for the purpose of retirement plan contributions, NOT taxes (real rental value is used for tax purposes)</a:t>
            </a:r>
          </a:p>
          <a:p>
            <a:pPr marR="8960" lvl="2" algn="ctr"/>
            <a:endParaRPr lang="en-US" sz="2800" b="1" dirty="0">
              <a:latin typeface="Calibri" panose="020F0502020204030204" pitchFamily="34" charset="0"/>
            </a:endParaRPr>
          </a:p>
          <a:p>
            <a:pPr marR="8960" lvl="2" algn="ctr"/>
            <a:r>
              <a:rPr lang="en-US" sz="2800" b="1" i="0" u="none" strike="noStrike" baseline="0" dirty="0">
                <a:latin typeface="Calibri" panose="020F0502020204030204" pitchFamily="34" charset="0"/>
              </a:rPr>
              <a:t>Excludes</a:t>
            </a:r>
          </a:p>
          <a:p>
            <a:pPr marR="8960" lvl="2"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Severance Pay</a:t>
            </a:r>
          </a:p>
          <a:p>
            <a:pPr algn="ctr"/>
            <a:r>
              <a:rPr lang="en-US" sz="1600" b="0" i="0" u="none" strike="noStrike" baseline="0" dirty="0">
                <a:latin typeface="Calibri" panose="020F0502020204030204" pitchFamily="34" charset="0"/>
              </a:rPr>
              <a:t>One time or occasional payments (i.e., bonus or expense reimbursements)</a:t>
            </a: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  <a:p>
            <a:pPr algn="ctr"/>
            <a:endParaRPr lang="en-US" sz="20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Graphic 5" descr="Mortgage with solid fill">
            <a:extLst>
              <a:ext uri="{FF2B5EF4-FFF2-40B4-BE49-F238E27FC236}">
                <a16:creationId xmlns:a16="http://schemas.microsoft.com/office/drawing/2014/main" id="{779FD7C7-09CA-11BF-F136-21C180263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8578" y="1317816"/>
            <a:ext cx="693868" cy="693868"/>
          </a:xfrm>
          <a:prstGeom prst="rect">
            <a:avLst/>
          </a:prstGeom>
        </p:spPr>
      </p:pic>
      <p:pic>
        <p:nvPicPr>
          <p:cNvPr id="8" name="Graphic 7" descr="No sign with solid fill">
            <a:extLst>
              <a:ext uri="{FF2B5EF4-FFF2-40B4-BE49-F238E27FC236}">
                <a16:creationId xmlns:a16="http://schemas.microsoft.com/office/drawing/2014/main" id="{F1836DAD-7D92-5C51-23B4-7BE465915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5328" y="3637426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BEE4-C48D-AAB3-A62A-5E6E58AD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5" y="0"/>
            <a:ext cx="8885817" cy="5143500"/>
          </a:xfrm>
        </p:spPr>
        <p:txBody>
          <a:bodyPr/>
          <a:lstStyle/>
          <a:p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Billing to local churches: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CBOPHB has voted to bill all churches with eligible clergy for Compass (unless waived) at 10.5% of pension-based compensation regardless of personal contribution amounts.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(This is 3.3% less than current CRSP billings of 13.8%)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***UNY is the plan sponsor for Compass personal contributions starting 1/1/2026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Why??: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1. Simplicity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 Arrearages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3. Retro matching contributions</a:t>
            </a:r>
            <a:b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88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8EDC-E18D-CB9D-64E1-33FA12EC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71" y="347472"/>
            <a:ext cx="5105400" cy="640080"/>
          </a:xfrm>
        </p:spPr>
        <p:txBody>
          <a:bodyPr/>
          <a:lstStyle/>
          <a:p>
            <a:r>
              <a:rPr lang="en-US" dirty="0"/>
              <a:t>Church Billing for Compass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FB509-A3DD-E3F8-2B53-34EA9F850F7C}"/>
              </a:ext>
            </a:extLst>
          </p:cNvPr>
          <p:cNvSpPr txBox="1"/>
          <p:nvPr/>
        </p:nvSpPr>
        <p:spPr>
          <a:xfrm>
            <a:off x="379071" y="1774630"/>
            <a:ext cx="8385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Churches with Compass eligible clergy will see a billing line with their pastor’s name, </a:t>
            </a:r>
          </a:p>
          <a:p>
            <a:r>
              <a:rPr lang="en-US" dirty="0"/>
              <a:t>Compass ID text and the monthly amount under the “Benefits Paid From </a:t>
            </a:r>
            <a:r>
              <a:rPr lang="en-US" dirty="0" err="1"/>
              <a:t>Chuirch</a:t>
            </a:r>
            <a:r>
              <a:rPr lang="en-US" dirty="0"/>
              <a:t> Budget” heading.</a:t>
            </a:r>
          </a:p>
          <a:p>
            <a:endParaRPr lang="en-US" dirty="0"/>
          </a:p>
          <a:p>
            <a:r>
              <a:rPr lang="en-US" dirty="0"/>
              <a:t>Churches with eligible clergy will see a billing with their pastor’s name, Compass contribution type and the monthly amount under the “Benefits Paid By payroll Deduction” heading for applicable personal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222295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ACBF34-16FF-2699-DAD8-B1C9655EA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76162"/>
              </p:ext>
            </p:extLst>
          </p:nvPr>
        </p:nvGraphicFramePr>
        <p:xfrm>
          <a:off x="2158719" y="0"/>
          <a:ext cx="4091610" cy="529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262" imgH="6034723" progId="Acrobat.Document.DC">
                  <p:embed/>
                </p:oleObj>
              </mc:Choice>
              <mc:Fallback>
                <p:oleObj name="Acrobat Document" r:id="rId2" imgW="4663262" imgH="6034723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DACBF34-16FF-2699-DAD8-B1C9655EA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8719" y="0"/>
                        <a:ext cx="4091610" cy="529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3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6A82-7C09-8C74-8AEA-E2CBEFA7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844" y="347471"/>
            <a:ext cx="4858087" cy="3546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i="1" u="sng" dirty="0"/>
              <a:t>Helping Clergy with</a:t>
            </a:r>
            <a:br>
              <a:rPr lang="en-US" sz="2400" i="1" u="sng" dirty="0"/>
            </a:br>
            <a:r>
              <a:rPr lang="en-US" sz="2400" i="1" u="sng" dirty="0"/>
              <a:t>Student Debt</a:t>
            </a:r>
            <a:br>
              <a:rPr lang="en-US" sz="2400" i="1" u="sng" dirty="0"/>
            </a:br>
            <a:br>
              <a:rPr lang="en-US" sz="2000" dirty="0"/>
            </a:br>
            <a:r>
              <a:rPr lang="en-US" sz="2000" dirty="0"/>
              <a:t>Clergy with student debt often</a:t>
            </a:r>
            <a:br>
              <a:rPr lang="en-US" sz="2000" dirty="0"/>
            </a:br>
            <a:r>
              <a:rPr lang="en-US" sz="2000" dirty="0"/>
              <a:t>can’t afford 4% personal contribution to receive full match</a:t>
            </a:r>
            <a:br>
              <a:rPr lang="en-US" sz="2000" dirty="0"/>
            </a:br>
            <a:r>
              <a:rPr lang="en-US" sz="2000" dirty="0"/>
              <a:t>• Compass will match qualified student loan payments up to 4% of pension-based compensation</a:t>
            </a:r>
            <a:br>
              <a:rPr lang="en-US" sz="2000" dirty="0"/>
            </a:br>
            <a:r>
              <a:rPr lang="en-US" sz="2000" dirty="0"/>
              <a:t>• Will settle with Conferences once per year (in Q1 of next year)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  <p:pic>
        <p:nvPicPr>
          <p:cNvPr id="4" name="Picture 3" descr="Person doing taxes with calculator">
            <a:extLst>
              <a:ext uri="{FF2B5EF4-FFF2-40B4-BE49-F238E27FC236}">
                <a16:creationId xmlns:a16="http://schemas.microsoft.com/office/drawing/2014/main" id="{DAAAB9E7-61EB-B2A6-BE9F-A0ACB74EF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9" y="1065008"/>
            <a:ext cx="3861659" cy="257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76570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ll Screen Template">
  <a:themeElements>
    <a:clrScheme name="Wespath Nov 1 2018">
      <a:dk1>
        <a:sysClr val="windowText" lastClr="000000"/>
      </a:dk1>
      <a:lt1>
        <a:sysClr val="window" lastClr="FFFFFF"/>
      </a:lt1>
      <a:dk2>
        <a:srgbClr val="0063A7"/>
      </a:dk2>
      <a:lt2>
        <a:srgbClr val="EEECE1"/>
      </a:lt2>
      <a:accent1>
        <a:srgbClr val="8D0034"/>
      </a:accent1>
      <a:accent2>
        <a:srgbClr val="7C6991"/>
      </a:accent2>
      <a:accent3>
        <a:srgbClr val="9B4F0F"/>
      </a:accent3>
      <a:accent4>
        <a:srgbClr val="C99E10"/>
      </a:accent4>
      <a:accent5>
        <a:srgbClr val="52958B"/>
      </a:accent5>
      <a:accent6>
        <a:srgbClr val="4D92C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0CE1AA3FECF4DA30455D735294D72" ma:contentTypeVersion="2" ma:contentTypeDescription="Create a new document." ma:contentTypeScope="" ma:versionID="4a12d99e1516c4c1cbf125ded813886f">
  <xsd:schema xmlns:xsd="http://www.w3.org/2001/XMLSchema" xmlns:xs="http://www.w3.org/2001/XMLSchema" xmlns:p="http://schemas.microsoft.com/office/2006/metadata/properties" xmlns:ns2="f6ceb4e0-a970-4877-a9e4-9b4f833a5248" targetNamespace="http://schemas.microsoft.com/office/2006/metadata/properties" ma:root="true" ma:fieldsID="b633f9a97b9962f01b64d12ce8e042fa" ns2:_="">
    <xsd:import namespace="f6ceb4e0-a970-4877-a9e4-9b4f833a52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eb4e0-a970-4877-a9e4-9b4f833a52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ABF14D-AAB9-4205-AEA0-91FA7A7FD927}">
  <ds:schemaRefs>
    <ds:schemaRef ds:uri="f6ceb4e0-a970-4877-a9e4-9b4f833a5248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5E87D0-5619-42DB-9134-815C611218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2EE7388-0949-4E5B-AB57-AF884F333C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8D0EC2-27FE-4491-9739-B39252393763}">
  <ds:schemaRefs>
    <ds:schemaRef ds:uri="f6ceb4e0-a970-4877-a9e4-9b4f833a52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579</Words>
  <Application>Microsoft Office PowerPoint</Application>
  <PresentationFormat>On-screen Show (16:9)</PresentationFormat>
  <Paragraphs>47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Wingdings</vt:lpstr>
      <vt:lpstr>2_Custom Design</vt:lpstr>
      <vt:lpstr>Full Screen Template</vt:lpstr>
      <vt:lpstr>Adobe Acrobat Document</vt:lpstr>
      <vt:lpstr>PowerPoint Presentation</vt:lpstr>
      <vt:lpstr>PowerPoint Presentation</vt:lpstr>
      <vt:lpstr>PowerPoint Presentation</vt:lpstr>
      <vt:lpstr>UMC Retirement Contributions (effective January 1, 2026)</vt:lpstr>
      <vt:lpstr>   </vt:lpstr>
      <vt:lpstr>Billing to local churches: The CBOPHB has voted to bill all churches with eligible clergy for Compass (unless waived) at 10.5% of pension-based compensation regardless of personal contribution amounts. (This is 3.3% less than current CRSP billings of 13.8%) ***UNY is the plan sponsor for Compass personal contributions starting 1/1/2026 Why??: 1. Simplicity 2. Arrearages 3. Retro matching contributions </vt:lpstr>
      <vt:lpstr>Church Billing for Compass </vt:lpstr>
      <vt:lpstr>PowerPoint Presentation</vt:lpstr>
      <vt:lpstr>Helping Clergy with Student Debt  Clergy with student debt often can’t afford 4% personal contribution to receive full match • Compass will match qualified student loan payments up to 4% of pension-based compensation • Will settle with Conferences once per year (in Q1 of next year)     </vt:lpstr>
      <vt:lpstr>Special Features Automatic Enrollment (4%) and Escalation (yearly on 1/1 up to 8%) **No auto enrollment features for more than one bucket of personal contributions **All Church/employer goes into Compass as pre-tax  </vt:lpstr>
      <vt:lpstr>Clergy can change withholdings or opt out of personal contributions at any time prospectively but there may be a lag in implementation based on timing.  75% appointments can opt out of church contributions with a waiver. *** waiver and enrollment forms are available now upon request from clergy person</vt:lpstr>
      <vt:lpstr> Compass church/employer plan contributions are funded before tax  Compass participant contributions are funded: Before-tax  After-tax Roth    Rollovers  </vt:lpstr>
      <vt:lpstr>UMPIP Church Retirement Plan for clergy appointed 50 to 74%  -Billed at 9% of the clergy’s pension-based compensation -Church contributions billed regardless of whether or not the clergy contributes personally -Clergy can waive out -Church remains the plan sponsor of personal contributions to UMPIP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About Benefits Access</dc:title>
  <dc:creator>Calabrese, Carmine</dc:creator>
  <cp:lastModifiedBy>Julie Valeski</cp:lastModifiedBy>
  <cp:revision>5</cp:revision>
  <cp:lastPrinted>2018-11-05T18:08:39Z</cp:lastPrinted>
  <dcterms:created xsi:type="dcterms:W3CDTF">2018-08-06T16:38:38Z</dcterms:created>
  <dcterms:modified xsi:type="dcterms:W3CDTF">2025-10-20T15:04:47Z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0x0101002FF0CE1AA3FECF4DA30455D735294D72</vt:lpwstr>
  </property>
  <property fmtid="{D5CDD505-2E9C-101B-9397-08002B2CF9AE}" pid="3" name="MSIP_Label_f9e46e01-4eb9-48f0-a12a-d8751dead1fd_Method">
    <vt:lpwstr>Standard</vt:lpwstr>
  </property>
  <property fmtid="{D5CDD505-2E9C-101B-9397-08002B2CF9AE}" pid="4" name="MSIP_Label_f9e46e01-4eb9-48f0-a12a-d8751dead1fd_ActionId">
    <vt:lpwstr>030e697a-25a1-49a3-824e-02d525ae4ba1</vt:lpwstr>
  </property>
  <property fmtid="{D5CDD505-2E9C-101B-9397-08002B2CF9AE}" pid="5" name="MSIP_Label_f9e46e01-4eb9-48f0-a12a-d8751dead1fd_Enabled">
    <vt:lpwstr>true</vt:lpwstr>
  </property>
  <property fmtid="{D5CDD505-2E9C-101B-9397-08002B2CF9AE}" pid="6" name="MSIP_Label_f9e46e01-4eb9-48f0-a12a-d8751dead1fd_ContentBits">
    <vt:lpwstr>0</vt:lpwstr>
  </property>
  <property fmtid="{D5CDD505-2E9C-101B-9397-08002B2CF9AE}" pid="7" name="MSIP_Label_f9e46e01-4eb9-48f0-a12a-d8751dead1fd_SetDate">
    <vt:lpwstr>2025-01-13T22:23:42Z</vt:lpwstr>
  </property>
  <property fmtid="{D5CDD505-2E9C-101B-9397-08002B2CF9AE}" pid="8" name="MSIP_Label_f9e46e01-4eb9-48f0-a12a-d8751dead1fd_Name">
    <vt:lpwstr>Internal Use</vt:lpwstr>
  </property>
  <property fmtid="{D5CDD505-2E9C-101B-9397-08002B2CF9AE}" pid="9" name="MSIP_Label_f9e46e01-4eb9-48f0-a12a-d8751dead1fd_SiteId">
    <vt:lpwstr>5ccfca04-7a2d-4b03-a23a-be38379989cc</vt:lpwstr>
  </property>
  <property fmtid="{D5CDD505-2E9C-101B-9397-08002B2CF9AE}" pid="10" name="MSIP_Label_f9e46e01-4eb9-48f0-a12a-d8751dead1fd_Tag">
    <vt:lpwstr>10, 3, 0, 2</vt:lpwstr>
  </property>
</Properties>
</file>