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5"/>
  </p:notesMasterIdLst>
  <p:handoutMasterIdLst>
    <p:handoutMasterId r:id="rId16"/>
  </p:handoutMasterIdLst>
  <p:sldIdLst>
    <p:sldId id="256" r:id="rId5"/>
    <p:sldId id="257" r:id="rId6"/>
    <p:sldId id="299" r:id="rId7"/>
    <p:sldId id="300" r:id="rId8"/>
    <p:sldId id="301" r:id="rId9"/>
    <p:sldId id="302" r:id="rId10"/>
    <p:sldId id="303" r:id="rId11"/>
    <p:sldId id="304" r:id="rId12"/>
    <p:sldId id="305" r:id="rId13"/>
    <p:sldId id="30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646" autoAdjust="0"/>
  </p:normalViewPr>
  <p:slideViewPr>
    <p:cSldViewPr snapToGrid="0">
      <p:cViewPr varScale="1">
        <p:scale>
          <a:sx n="106" d="100"/>
          <a:sy n="106" d="100"/>
        </p:scale>
        <p:origin x="792" y="96"/>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Valeski" userId="296ed0ad-c34b-49f0-ac90-23fc47c7e8c6" providerId="ADAL" clId="{3DEA3019-74C0-4B99-A46C-C7479BB0B452}"/>
    <pc:docChg chg="custSel addSld delSld modSld">
      <pc:chgData name="Julie Valeski" userId="296ed0ad-c34b-49f0-ac90-23fc47c7e8c6" providerId="ADAL" clId="{3DEA3019-74C0-4B99-A46C-C7479BB0B452}" dt="2025-08-05T13:28:03.752" v="713" actId="20577"/>
      <pc:docMkLst>
        <pc:docMk/>
      </pc:docMkLst>
      <pc:sldChg chg="modSp mod">
        <pc:chgData name="Julie Valeski" userId="296ed0ad-c34b-49f0-ac90-23fc47c7e8c6" providerId="ADAL" clId="{3DEA3019-74C0-4B99-A46C-C7479BB0B452}" dt="2025-07-31T17:57:48.830" v="29" actId="20577"/>
        <pc:sldMkLst>
          <pc:docMk/>
          <pc:sldMk cId="2259308896" sldId="256"/>
        </pc:sldMkLst>
        <pc:spChg chg="mod">
          <ac:chgData name="Julie Valeski" userId="296ed0ad-c34b-49f0-ac90-23fc47c7e8c6" providerId="ADAL" clId="{3DEA3019-74C0-4B99-A46C-C7479BB0B452}" dt="2025-07-31T17:57:48.830" v="29" actId="20577"/>
          <ac:spMkLst>
            <pc:docMk/>
            <pc:sldMk cId="2259308896" sldId="256"/>
            <ac:spMk id="2" creationId="{51DF3D98-3C30-4CFC-8643-C81E829C8C25}"/>
          </ac:spMkLst>
        </pc:spChg>
      </pc:sldChg>
      <pc:sldChg chg="modSp mod">
        <pc:chgData name="Julie Valeski" userId="296ed0ad-c34b-49f0-ac90-23fc47c7e8c6" providerId="ADAL" clId="{3DEA3019-74C0-4B99-A46C-C7479BB0B452}" dt="2025-07-31T18:13:07.617" v="294" actId="6549"/>
        <pc:sldMkLst>
          <pc:docMk/>
          <pc:sldMk cId="1325608595" sldId="257"/>
        </pc:sldMkLst>
        <pc:spChg chg="mod">
          <ac:chgData name="Julie Valeski" userId="296ed0ad-c34b-49f0-ac90-23fc47c7e8c6" providerId="ADAL" clId="{3DEA3019-74C0-4B99-A46C-C7479BB0B452}" dt="2025-07-31T17:59:24.236" v="75" actId="1076"/>
          <ac:spMkLst>
            <pc:docMk/>
            <pc:sldMk cId="1325608595" sldId="257"/>
            <ac:spMk id="2" creationId="{912DF434-28DB-4621-A497-D62C41CE0419}"/>
          </ac:spMkLst>
        </pc:spChg>
        <pc:spChg chg="mod">
          <ac:chgData name="Julie Valeski" userId="296ed0ad-c34b-49f0-ac90-23fc47c7e8c6" providerId="ADAL" clId="{3DEA3019-74C0-4B99-A46C-C7479BB0B452}" dt="2025-07-31T18:13:07.617" v="294" actId="6549"/>
          <ac:spMkLst>
            <pc:docMk/>
            <pc:sldMk cId="1325608595" sldId="257"/>
            <ac:spMk id="3" creationId="{22788C46-D0BC-4307-AE55-7601A139E7CB}"/>
          </ac:spMkLst>
        </pc:spChg>
      </pc:sldChg>
      <pc:sldChg chg="modSp mod">
        <pc:chgData name="Julie Valeski" userId="296ed0ad-c34b-49f0-ac90-23fc47c7e8c6" providerId="ADAL" clId="{3DEA3019-74C0-4B99-A46C-C7479BB0B452}" dt="2025-08-05T13:26:59.774" v="702" actId="20577"/>
        <pc:sldMkLst>
          <pc:docMk/>
          <pc:sldMk cId="2377759067" sldId="299"/>
        </pc:sldMkLst>
        <pc:spChg chg="mod">
          <ac:chgData name="Julie Valeski" userId="296ed0ad-c34b-49f0-ac90-23fc47c7e8c6" providerId="ADAL" clId="{3DEA3019-74C0-4B99-A46C-C7479BB0B452}" dt="2025-07-31T18:04:24.228" v="180" actId="1076"/>
          <ac:spMkLst>
            <pc:docMk/>
            <pc:sldMk cId="2377759067" sldId="299"/>
            <ac:spMk id="2" creationId="{58DAD630-F777-89A8-F1ED-14E147FD227E}"/>
          </ac:spMkLst>
        </pc:spChg>
        <pc:spChg chg="mod">
          <ac:chgData name="Julie Valeski" userId="296ed0ad-c34b-49f0-ac90-23fc47c7e8c6" providerId="ADAL" clId="{3DEA3019-74C0-4B99-A46C-C7479BB0B452}" dt="2025-08-05T13:26:59.774" v="702" actId="20577"/>
          <ac:spMkLst>
            <pc:docMk/>
            <pc:sldMk cId="2377759067" sldId="299"/>
            <ac:spMk id="3" creationId="{B77F56BF-2AC3-408D-37AC-162FBE83AE17}"/>
          </ac:spMkLst>
        </pc:spChg>
      </pc:sldChg>
      <pc:sldChg chg="addSp delSp modSp mod">
        <pc:chgData name="Julie Valeski" userId="296ed0ad-c34b-49f0-ac90-23fc47c7e8c6" providerId="ADAL" clId="{3DEA3019-74C0-4B99-A46C-C7479BB0B452}" dt="2025-08-05T13:27:17.171" v="707" actId="20577"/>
        <pc:sldMkLst>
          <pc:docMk/>
          <pc:sldMk cId="1075334410" sldId="300"/>
        </pc:sldMkLst>
        <pc:spChg chg="add mod">
          <ac:chgData name="Julie Valeski" userId="296ed0ad-c34b-49f0-ac90-23fc47c7e8c6" providerId="ADAL" clId="{3DEA3019-74C0-4B99-A46C-C7479BB0B452}" dt="2025-08-05T13:27:17.171" v="707" actId="20577"/>
          <ac:spMkLst>
            <pc:docMk/>
            <pc:sldMk cId="1075334410" sldId="300"/>
            <ac:spMk id="2" creationId="{23F14929-4066-3710-0043-2998D8AC43A7}"/>
          </ac:spMkLst>
        </pc:spChg>
      </pc:sldChg>
      <pc:sldChg chg="delSp modSp new mod">
        <pc:chgData name="Julie Valeski" userId="296ed0ad-c34b-49f0-ac90-23fc47c7e8c6" providerId="ADAL" clId="{3DEA3019-74C0-4B99-A46C-C7479BB0B452}" dt="2025-08-05T13:27:26.142" v="709" actId="20577"/>
        <pc:sldMkLst>
          <pc:docMk/>
          <pc:sldMk cId="906901172" sldId="301"/>
        </pc:sldMkLst>
        <pc:spChg chg="mod">
          <ac:chgData name="Julie Valeski" userId="296ed0ad-c34b-49f0-ac90-23fc47c7e8c6" providerId="ADAL" clId="{3DEA3019-74C0-4B99-A46C-C7479BB0B452}" dt="2025-08-05T13:27:26.142" v="709" actId="20577"/>
          <ac:spMkLst>
            <pc:docMk/>
            <pc:sldMk cId="906901172" sldId="301"/>
            <ac:spMk id="3" creationId="{33D252A4-F8CC-0542-FFC3-514DA615E665}"/>
          </ac:spMkLst>
        </pc:spChg>
      </pc:sldChg>
      <pc:sldChg chg="modSp new mod">
        <pc:chgData name="Julie Valeski" userId="296ed0ad-c34b-49f0-ac90-23fc47c7e8c6" providerId="ADAL" clId="{3DEA3019-74C0-4B99-A46C-C7479BB0B452}" dt="2025-08-05T13:27:41.898" v="711" actId="20577"/>
        <pc:sldMkLst>
          <pc:docMk/>
          <pc:sldMk cId="2024115659" sldId="302"/>
        </pc:sldMkLst>
        <pc:spChg chg="mod">
          <ac:chgData name="Julie Valeski" userId="296ed0ad-c34b-49f0-ac90-23fc47c7e8c6" providerId="ADAL" clId="{3DEA3019-74C0-4B99-A46C-C7479BB0B452}" dt="2025-07-31T18:06:20.956" v="227" actId="14100"/>
          <ac:spMkLst>
            <pc:docMk/>
            <pc:sldMk cId="2024115659" sldId="302"/>
            <ac:spMk id="2" creationId="{BB26054E-3C7E-B23C-D63A-F870A4A057E8}"/>
          </ac:spMkLst>
        </pc:spChg>
        <pc:spChg chg="mod">
          <ac:chgData name="Julie Valeski" userId="296ed0ad-c34b-49f0-ac90-23fc47c7e8c6" providerId="ADAL" clId="{3DEA3019-74C0-4B99-A46C-C7479BB0B452}" dt="2025-08-05T13:27:41.898" v="711" actId="20577"/>
          <ac:spMkLst>
            <pc:docMk/>
            <pc:sldMk cId="2024115659" sldId="302"/>
            <ac:spMk id="3" creationId="{39AAA0A0-2AD6-C286-BF4C-21496361C061}"/>
          </ac:spMkLst>
        </pc:spChg>
      </pc:sldChg>
      <pc:sldChg chg="delSp modSp new mod">
        <pc:chgData name="Julie Valeski" userId="296ed0ad-c34b-49f0-ac90-23fc47c7e8c6" providerId="ADAL" clId="{3DEA3019-74C0-4B99-A46C-C7479BB0B452}" dt="2025-07-31T18:24:26.973" v="515" actId="20577"/>
        <pc:sldMkLst>
          <pc:docMk/>
          <pc:sldMk cId="444319886" sldId="303"/>
        </pc:sldMkLst>
        <pc:spChg chg="mod">
          <ac:chgData name="Julie Valeski" userId="296ed0ad-c34b-49f0-ac90-23fc47c7e8c6" providerId="ADAL" clId="{3DEA3019-74C0-4B99-A46C-C7479BB0B452}" dt="2025-07-31T18:24:26.973" v="515" actId="20577"/>
          <ac:spMkLst>
            <pc:docMk/>
            <pc:sldMk cId="444319886" sldId="303"/>
            <ac:spMk id="3" creationId="{0B0DB525-6F7F-C614-7977-C4B3CB2C8F66}"/>
          </ac:spMkLst>
        </pc:spChg>
      </pc:sldChg>
      <pc:sldChg chg="delSp modSp new mod">
        <pc:chgData name="Julie Valeski" userId="296ed0ad-c34b-49f0-ac90-23fc47c7e8c6" providerId="ADAL" clId="{3DEA3019-74C0-4B99-A46C-C7479BB0B452}" dt="2025-08-05T13:28:03.752" v="713" actId="20577"/>
        <pc:sldMkLst>
          <pc:docMk/>
          <pc:sldMk cId="2936436866" sldId="304"/>
        </pc:sldMkLst>
        <pc:spChg chg="mod">
          <ac:chgData name="Julie Valeski" userId="296ed0ad-c34b-49f0-ac90-23fc47c7e8c6" providerId="ADAL" clId="{3DEA3019-74C0-4B99-A46C-C7479BB0B452}" dt="2025-08-05T13:28:03.752" v="713" actId="20577"/>
          <ac:spMkLst>
            <pc:docMk/>
            <pc:sldMk cId="2936436866" sldId="304"/>
            <ac:spMk id="3" creationId="{1C16A9C0-C6C2-C11C-AE41-BF8FF44A459C}"/>
          </ac:spMkLst>
        </pc:spChg>
      </pc:sldChg>
      <pc:sldChg chg="delSp modSp new mod">
        <pc:chgData name="Julie Valeski" userId="296ed0ad-c34b-49f0-ac90-23fc47c7e8c6" providerId="ADAL" clId="{3DEA3019-74C0-4B99-A46C-C7479BB0B452}" dt="2025-07-31T18:32:42.352" v="701" actId="6549"/>
        <pc:sldMkLst>
          <pc:docMk/>
          <pc:sldMk cId="885746381" sldId="305"/>
        </pc:sldMkLst>
        <pc:spChg chg="mod">
          <ac:chgData name="Julie Valeski" userId="296ed0ad-c34b-49f0-ac90-23fc47c7e8c6" providerId="ADAL" clId="{3DEA3019-74C0-4B99-A46C-C7479BB0B452}" dt="2025-07-31T18:32:42.352" v="701" actId="6549"/>
          <ac:spMkLst>
            <pc:docMk/>
            <pc:sldMk cId="885746381" sldId="305"/>
            <ac:spMk id="3" creationId="{9DBBFC44-F186-2F9A-6918-98D6B211A241}"/>
          </ac:spMkLst>
        </pc:spChg>
      </pc:sldChg>
      <pc:sldChg chg="modSp new mod">
        <pc:chgData name="Julie Valeski" userId="296ed0ad-c34b-49f0-ac90-23fc47c7e8c6" providerId="ADAL" clId="{3DEA3019-74C0-4B99-A46C-C7479BB0B452}" dt="2025-07-31T18:09:56.658" v="292" actId="27636"/>
        <pc:sldMkLst>
          <pc:docMk/>
          <pc:sldMk cId="2289475344" sldId="306"/>
        </pc:sldMkLst>
        <pc:spChg chg="mod">
          <ac:chgData name="Julie Valeski" userId="296ed0ad-c34b-49f0-ac90-23fc47c7e8c6" providerId="ADAL" clId="{3DEA3019-74C0-4B99-A46C-C7479BB0B452}" dt="2025-07-31T18:09:26.989" v="288" actId="14100"/>
          <ac:spMkLst>
            <pc:docMk/>
            <pc:sldMk cId="2289475344" sldId="306"/>
            <ac:spMk id="2" creationId="{4DA68A81-0ACD-FEAF-B648-90C8E4B3935D}"/>
          </ac:spMkLst>
        </pc:spChg>
        <pc:spChg chg="mod">
          <ac:chgData name="Julie Valeski" userId="296ed0ad-c34b-49f0-ac90-23fc47c7e8c6" providerId="ADAL" clId="{3DEA3019-74C0-4B99-A46C-C7479BB0B452}" dt="2025-07-31T18:09:56.658" v="292" actId="27636"/>
          <ac:spMkLst>
            <pc:docMk/>
            <pc:sldMk cId="2289475344" sldId="306"/>
            <ac:spMk id="3" creationId="{BE54700F-090F-4B2F-326C-1F4E6FB3679B}"/>
          </ac:spMkLst>
        </pc:spChg>
      </pc:sldChg>
      <pc:sldChg chg="new del">
        <pc:chgData name="Julie Valeski" userId="296ed0ad-c34b-49f0-ac90-23fc47c7e8c6" providerId="ADAL" clId="{3DEA3019-74C0-4B99-A46C-C7479BB0B452}" dt="2025-07-31T18:10:14.830" v="293" actId="2696"/>
        <pc:sldMkLst>
          <pc:docMk/>
          <pc:sldMk cId="2999909992" sldId="30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8/5/2025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8/5/2025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59" r:id="rId4"/>
    <p:sldLayoutId id="2147483668" r:id="rId5"/>
    <p:sldLayoutId id="2147483669" r:id="rId6"/>
    <p:sldLayoutId id="2147483661" r:id="rId7"/>
    <p:sldLayoutId id="2147483666" r:id="rId8"/>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583834" y="320462"/>
            <a:ext cx="8394796" cy="3830130"/>
          </a:xfrm>
        </p:spPr>
        <p:txBody>
          <a:bodyPr/>
          <a:lstStyle/>
          <a:p>
            <a:r>
              <a:rPr lang="en-US" u="sng" dirty="0"/>
              <a:t>2026 Clergy Compensation Forms</a:t>
            </a:r>
            <a:endParaRPr lang="en-US"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68A81-0ACD-FEAF-B648-90C8E4B3935D}"/>
              </a:ext>
            </a:extLst>
          </p:cNvPr>
          <p:cNvSpPr>
            <a:spLocks noGrp="1"/>
          </p:cNvSpPr>
          <p:nvPr>
            <p:ph type="title"/>
          </p:nvPr>
        </p:nvSpPr>
        <p:spPr>
          <a:xfrm>
            <a:off x="1158864" y="102022"/>
            <a:ext cx="9779183" cy="986550"/>
          </a:xfrm>
        </p:spPr>
        <p:txBody>
          <a:bodyPr/>
          <a:lstStyle/>
          <a:p>
            <a:r>
              <a:rPr lang="en-US" u="sng" dirty="0"/>
              <a:t>Clergy Payroll Sheet</a:t>
            </a:r>
          </a:p>
        </p:txBody>
      </p:sp>
      <p:sp>
        <p:nvSpPr>
          <p:cNvPr id="3" name="Content Placeholder 2">
            <a:extLst>
              <a:ext uri="{FF2B5EF4-FFF2-40B4-BE49-F238E27FC236}">
                <a16:creationId xmlns:a16="http://schemas.microsoft.com/office/drawing/2014/main" id="{BE54700F-090F-4B2F-326C-1F4E6FB3679B}"/>
              </a:ext>
            </a:extLst>
          </p:cNvPr>
          <p:cNvSpPr>
            <a:spLocks noGrp="1"/>
          </p:cNvSpPr>
          <p:nvPr>
            <p:ph idx="1"/>
          </p:nvPr>
        </p:nvSpPr>
        <p:spPr>
          <a:xfrm>
            <a:off x="1158865" y="2017467"/>
            <a:ext cx="9779182" cy="3751962"/>
          </a:xfrm>
        </p:spPr>
        <p:txBody>
          <a:bodyPr>
            <a:normAutofit/>
          </a:bodyPr>
          <a:lstStyle/>
          <a:p>
            <a:r>
              <a:rPr lang="en-US" u="sng" dirty="0"/>
              <a:t>2026 Clergy Payroll Sheet</a:t>
            </a:r>
            <a:endParaRPr lang="en-US" dirty="0"/>
          </a:p>
          <a:p>
            <a:r>
              <a:rPr lang="en-US" dirty="0"/>
              <a:t>This a very important form to furnish to the Treasurer for payroll set up.</a:t>
            </a:r>
          </a:p>
          <a:p>
            <a:r>
              <a:rPr lang="en-US" dirty="0"/>
              <a:t>The form is self-explanatory. The clergy person should be communicating their elections for withholdings with the church treasurer. If the clergy person or the treasurer are unsure of any of the amounts, please contact me at 315-898-2001 or julievaleski@unyumc.org.</a:t>
            </a:r>
          </a:p>
          <a:p>
            <a:endParaRPr lang="en-US" dirty="0"/>
          </a:p>
        </p:txBody>
      </p:sp>
    </p:spTree>
    <p:extLst>
      <p:ext uri="{BB962C8B-B14F-4D97-AF65-F5344CB8AC3E}">
        <p14:creationId xmlns:p14="http://schemas.microsoft.com/office/powerpoint/2010/main" val="2289475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97971"/>
            <a:ext cx="9779183" cy="1087679"/>
          </a:xfrm>
        </p:spPr>
        <p:txBody>
          <a:bodyPr/>
          <a:lstStyle/>
          <a:p>
            <a:r>
              <a:rPr lang="en-US" u="sng" dirty="0"/>
              <a:t>2026 Retired Clergy and Lay Supply</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571035" y="1109450"/>
            <a:ext cx="10185128" cy="5574379"/>
          </a:xfrm>
        </p:spPr>
        <p:txBody>
          <a:bodyPr vert="horz" lIns="91440" tIns="45720" rIns="91440" bIns="45720" rtlCol="0" anchor="t">
            <a:normAutofit fontScale="70000" lnSpcReduction="20000"/>
          </a:bodyPr>
          <a:lstStyle/>
          <a:p>
            <a:pPr lvl="0"/>
            <a:r>
              <a:rPr lang="en-US" dirty="0"/>
              <a:t>Use this form if your pastor is in retired status (even if they are appointed to your church in retirement), a lay speaker, a certified lay minister or lay supply.</a:t>
            </a:r>
          </a:p>
          <a:p>
            <a:pPr lvl="0"/>
            <a:r>
              <a:rPr lang="en-US" dirty="0"/>
              <a:t>Salary is set with an agreement between the pastor, SPRC and District Superintendent based on percentage, travel, experience and a variety of other aspects.</a:t>
            </a:r>
          </a:p>
          <a:p>
            <a:pPr lvl="0"/>
            <a:r>
              <a:rPr lang="en-US" dirty="0"/>
              <a:t>Fill in your church name(s) in Box(es) on Line1.</a:t>
            </a:r>
          </a:p>
          <a:p>
            <a:pPr lvl="0"/>
            <a:r>
              <a:rPr lang="en-US" dirty="0"/>
              <a:t>Line 2 records if there is a percentage of appointment change for the current pastor who is staying</a:t>
            </a:r>
          </a:p>
          <a:p>
            <a:pPr lvl="0"/>
            <a:r>
              <a:rPr lang="en-US" dirty="0"/>
              <a:t>Line 3 is the gross (W-4 needs to be filled out and a W-2 will need to be furnished)</a:t>
            </a:r>
          </a:p>
          <a:p>
            <a:pPr lvl="0"/>
            <a:r>
              <a:rPr lang="en-US" dirty="0"/>
              <a:t>Line 4 is for tracking purposes of a parsonage. Please enter YES if the church(es) have a parsonage (even if the pastor will not be living in it). The automatic 35% value will show on the form but will NOT impact what the church pays the pastor.</a:t>
            </a:r>
          </a:p>
          <a:p>
            <a:pPr lvl="0"/>
            <a:r>
              <a:rPr lang="en-US" dirty="0"/>
              <a:t>***Please note that active clergy housing allowance is NOT available to clergy in retired status or for lay pastors.</a:t>
            </a:r>
          </a:p>
          <a:p>
            <a:pPr lvl="0"/>
            <a:r>
              <a:rPr lang="en-US" dirty="0"/>
              <a:t>Line 5 is the total base compensation.</a:t>
            </a:r>
          </a:p>
          <a:p>
            <a:pPr lvl="0"/>
            <a:r>
              <a:rPr lang="en-US" dirty="0"/>
              <a:t>Line 6a and 6b are to notate Accountable Reimbursement Plan funding. The total amount can be prorated for part-time percentages. </a:t>
            </a:r>
          </a:p>
          <a:p>
            <a:pPr lvl="0"/>
            <a:r>
              <a:rPr lang="en-US" dirty="0"/>
              <a:t>Line 11 (yes, I know the numbers are not sequential) will be the total amount of the 2026 compensation package that the church is responsible for providing to their retired or lay pastor. </a:t>
            </a:r>
          </a:p>
          <a:p>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DAD630-F777-89A8-F1ED-14E147FD227E}"/>
              </a:ext>
            </a:extLst>
          </p:cNvPr>
          <p:cNvSpPr txBox="1"/>
          <p:nvPr/>
        </p:nvSpPr>
        <p:spPr>
          <a:xfrm>
            <a:off x="1178205" y="334242"/>
            <a:ext cx="5368073" cy="738664"/>
          </a:xfrm>
          <a:prstGeom prst="rect">
            <a:avLst/>
          </a:prstGeom>
          <a:noFill/>
        </p:spPr>
        <p:txBody>
          <a:bodyPr wrap="none" rtlCol="0">
            <a:spAutoFit/>
          </a:bodyPr>
          <a:lstStyle/>
          <a:p>
            <a:r>
              <a:rPr lang="en-US" sz="4200" b="1" u="sng" dirty="0"/>
              <a:t>Minimum Salary Form</a:t>
            </a:r>
          </a:p>
        </p:txBody>
      </p:sp>
      <p:sp>
        <p:nvSpPr>
          <p:cNvPr id="3" name="TextBox 2">
            <a:extLst>
              <a:ext uri="{FF2B5EF4-FFF2-40B4-BE49-F238E27FC236}">
                <a16:creationId xmlns:a16="http://schemas.microsoft.com/office/drawing/2014/main" id="{B77F56BF-2AC3-408D-37AC-162FBE83AE17}"/>
              </a:ext>
            </a:extLst>
          </p:cNvPr>
          <p:cNvSpPr txBox="1"/>
          <p:nvPr/>
        </p:nvSpPr>
        <p:spPr>
          <a:xfrm>
            <a:off x="331749" y="1083792"/>
            <a:ext cx="11528502" cy="5693866"/>
          </a:xfrm>
          <a:prstGeom prst="rect">
            <a:avLst/>
          </a:prstGeom>
          <a:noFill/>
        </p:spPr>
        <p:txBody>
          <a:bodyPr wrap="square" rtlCol="0">
            <a:spAutoFit/>
          </a:bodyPr>
          <a:lstStyle/>
          <a:p>
            <a:pPr lvl="0"/>
            <a:r>
              <a:rPr lang="en-US" sz="2800" dirty="0"/>
              <a:t>Use this form if your pastor is in active status (not appointed to your church in retirement) and licensed or ordained.</a:t>
            </a:r>
          </a:p>
          <a:p>
            <a:pPr lvl="0"/>
            <a:r>
              <a:rPr lang="en-US" sz="2800" dirty="0"/>
              <a:t>Salary is set calculating the minimum salary. If the church is already paying above minimum salary, please consider a raise based on the percentage recommended by the Committee on Equitable Compensation. </a:t>
            </a:r>
          </a:p>
          <a:p>
            <a:pPr lvl="0"/>
            <a:r>
              <a:rPr lang="en-US" sz="2800" dirty="0"/>
              <a:t>Minimum Salary Form</a:t>
            </a:r>
          </a:p>
          <a:p>
            <a:pPr lvl="0"/>
            <a:r>
              <a:rPr lang="en-US" sz="2800" dirty="0"/>
              <a:t>This form is set up to auto calculate after your entry by tabbing through to the next selection.</a:t>
            </a:r>
          </a:p>
          <a:p>
            <a:pPr lvl="0"/>
            <a:r>
              <a:rPr lang="en-US" sz="2800" dirty="0"/>
              <a:t>A.	Credential Level-this can be found in the UNY Conference Journal or by contacting your District Superintendency Administrative Assistant</a:t>
            </a:r>
          </a:p>
          <a:p>
            <a:pPr lvl="0"/>
            <a:r>
              <a:rPr lang="en-US" sz="2800" dirty="0"/>
              <a:t>B.	Percentage of OVERALL Appointment</a:t>
            </a:r>
          </a:p>
          <a:p>
            <a:pPr lvl="0"/>
            <a:r>
              <a:rPr lang="en-US" sz="2800" dirty="0"/>
              <a:t>a.	Please note that this is the pastor’s total percentage of all of their appointments, including yours</a:t>
            </a:r>
          </a:p>
        </p:txBody>
      </p:sp>
    </p:spTree>
    <p:extLst>
      <p:ext uri="{BB962C8B-B14F-4D97-AF65-F5344CB8AC3E}">
        <p14:creationId xmlns:p14="http://schemas.microsoft.com/office/powerpoint/2010/main" val="2377759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F14929-4066-3710-0043-2998D8AC43A7}"/>
              </a:ext>
            </a:extLst>
          </p:cNvPr>
          <p:cNvSpPr txBox="1"/>
          <p:nvPr/>
        </p:nvSpPr>
        <p:spPr>
          <a:xfrm>
            <a:off x="261258" y="838200"/>
            <a:ext cx="11669484" cy="5262979"/>
          </a:xfrm>
          <a:prstGeom prst="rect">
            <a:avLst/>
          </a:prstGeom>
          <a:noFill/>
        </p:spPr>
        <p:txBody>
          <a:bodyPr wrap="square" rtlCol="0">
            <a:spAutoFit/>
          </a:bodyPr>
          <a:lstStyle/>
          <a:p>
            <a:r>
              <a:rPr lang="en-US" sz="2800" dirty="0"/>
              <a:t>C.	Years of Service</a:t>
            </a:r>
          </a:p>
          <a:p>
            <a:r>
              <a:rPr lang="en-US" sz="2800" dirty="0"/>
              <a:t>a.	Credential level is the same as above</a:t>
            </a:r>
          </a:p>
          <a:p>
            <a:r>
              <a:rPr lang="en-US" sz="2800" dirty="0"/>
              <a:t>b.	Years of service are only counted while licensed or ordained and are prorated for part-time appointments. For the full-time equivalent years of service number, please contact your District Superintendency Administrative Assistant or Chelsea Connor at 315-898-2022, or myself at 315-898-2001.</a:t>
            </a:r>
          </a:p>
          <a:p>
            <a:r>
              <a:rPr lang="en-US" sz="2800" dirty="0"/>
              <a:t>D.	Number of ALL churches in pastoral appointment-this is self-explanatory</a:t>
            </a:r>
          </a:p>
          <a:p>
            <a:r>
              <a:rPr lang="en-US" sz="2800" dirty="0"/>
              <a:t>E.	Auto calculated the minimum salary for the pastor. Further lines will help churches in a multiple charge appointment break out their percentage to pay.</a:t>
            </a:r>
          </a:p>
        </p:txBody>
      </p:sp>
    </p:spTree>
    <p:extLst>
      <p:ext uri="{BB962C8B-B14F-4D97-AF65-F5344CB8AC3E}">
        <p14:creationId xmlns:p14="http://schemas.microsoft.com/office/powerpoint/2010/main" val="1075334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D252A4-F8CC-0542-FFC3-514DA615E665}"/>
              </a:ext>
            </a:extLst>
          </p:cNvPr>
          <p:cNvSpPr>
            <a:spLocks noGrp="1"/>
          </p:cNvSpPr>
          <p:nvPr>
            <p:ph idx="1"/>
          </p:nvPr>
        </p:nvSpPr>
        <p:spPr>
          <a:xfrm>
            <a:off x="631370" y="468086"/>
            <a:ext cx="10722429" cy="5921827"/>
          </a:xfrm>
        </p:spPr>
        <p:txBody>
          <a:bodyPr>
            <a:normAutofit/>
          </a:bodyPr>
          <a:lstStyle/>
          <a:p>
            <a:r>
              <a:rPr lang="en-US" dirty="0"/>
              <a:t>Please note: When multiple churches share the cost of a part time pastor, the percentage of compensation does not necessarily equal the percentage of appointment. For example: A pastor appointed a total of 50% to two churches with Church A at 25% and Church B at 25%. Each church pays the half the pastor's salary or 50%. Thus the percentage of compensation is 50% + 50% to total 100%.</a:t>
            </a:r>
          </a:p>
          <a:p>
            <a:endParaRPr lang="en-US" dirty="0"/>
          </a:p>
          <a:p>
            <a:r>
              <a:rPr lang="en-US" dirty="0"/>
              <a:t>Please also note: The salary is what is entered on line 3 of the 2026 Compensation form. It is not part of housing allowance nor should housing allowance be broken out of the salary to be paid as housing allowance. Salary is exactly that-the salary. At no time should salary be reduced to provide a housing allowance. Clergy may elect to have a housing exclusion which would not reflect on the compensation form. It would stay reflecting in the salary.</a:t>
            </a:r>
          </a:p>
          <a:p>
            <a:endParaRPr lang="en-US" dirty="0"/>
          </a:p>
        </p:txBody>
      </p:sp>
    </p:spTree>
    <p:extLst>
      <p:ext uri="{BB962C8B-B14F-4D97-AF65-F5344CB8AC3E}">
        <p14:creationId xmlns:p14="http://schemas.microsoft.com/office/powerpoint/2010/main" val="906901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6054E-3C7E-B23C-D63A-F870A4A057E8}"/>
              </a:ext>
            </a:extLst>
          </p:cNvPr>
          <p:cNvSpPr>
            <a:spLocks noGrp="1"/>
          </p:cNvSpPr>
          <p:nvPr>
            <p:ph type="title"/>
          </p:nvPr>
        </p:nvSpPr>
        <p:spPr>
          <a:xfrm>
            <a:off x="1158864" y="102022"/>
            <a:ext cx="9779183" cy="932122"/>
          </a:xfrm>
        </p:spPr>
        <p:txBody>
          <a:bodyPr/>
          <a:lstStyle/>
          <a:p>
            <a:r>
              <a:rPr lang="en-US" u="sng" dirty="0"/>
              <a:t>2026 Clergy Compensation Form</a:t>
            </a:r>
          </a:p>
        </p:txBody>
      </p:sp>
      <p:sp>
        <p:nvSpPr>
          <p:cNvPr id="3" name="Content Placeholder 2">
            <a:extLst>
              <a:ext uri="{FF2B5EF4-FFF2-40B4-BE49-F238E27FC236}">
                <a16:creationId xmlns:a16="http://schemas.microsoft.com/office/drawing/2014/main" id="{39AAA0A0-2AD6-C286-BF4C-21496361C061}"/>
              </a:ext>
            </a:extLst>
          </p:cNvPr>
          <p:cNvSpPr>
            <a:spLocks noGrp="1"/>
          </p:cNvSpPr>
          <p:nvPr>
            <p:ph idx="1"/>
          </p:nvPr>
        </p:nvSpPr>
        <p:spPr>
          <a:xfrm>
            <a:off x="1158865" y="1338943"/>
            <a:ext cx="9779182" cy="4996543"/>
          </a:xfrm>
        </p:spPr>
        <p:txBody>
          <a:bodyPr>
            <a:normAutofit fontScale="92500" lnSpcReduction="10000"/>
          </a:bodyPr>
          <a:lstStyle/>
          <a:p>
            <a:r>
              <a:rPr lang="en-US" dirty="0"/>
              <a:t>This form is set up to auto calculate after your entry by tabbing through to the next selection.</a:t>
            </a:r>
          </a:p>
          <a:p>
            <a:r>
              <a:rPr lang="en-US" dirty="0"/>
              <a:t>Fill in your church name(s) in Box(es) on Line1.</a:t>
            </a:r>
          </a:p>
          <a:p>
            <a:r>
              <a:rPr lang="en-US" dirty="0"/>
              <a:t>Line 2 records if there is a percentage of appointment change for the current pastor who is staying (example would be moving from 50% to 75% total or 100% to 75% total appointment)</a:t>
            </a:r>
          </a:p>
          <a:p>
            <a:r>
              <a:rPr lang="en-US" dirty="0"/>
              <a:t>Please NOTE: When multiple churches share the cost of a part time pastor, the percentage of compensation does not necessarily equal the percentage of appointment. For example: A pastor appointed 50% in total split between two churches, Church A is 25% and Church B is 25%. Those are the appointment percentages. Each church pays half the pastor's salary or 50% of compensation. Thus, the percentage of compensation is 50% + 50% to total 100%. This is in reference to Line 2.</a:t>
            </a:r>
          </a:p>
          <a:p>
            <a:endParaRPr lang="en-US" dirty="0"/>
          </a:p>
        </p:txBody>
      </p:sp>
    </p:spTree>
    <p:extLst>
      <p:ext uri="{BB962C8B-B14F-4D97-AF65-F5344CB8AC3E}">
        <p14:creationId xmlns:p14="http://schemas.microsoft.com/office/powerpoint/2010/main" val="2024115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0DB525-6F7F-C614-7977-C4B3CB2C8F66}"/>
              </a:ext>
            </a:extLst>
          </p:cNvPr>
          <p:cNvSpPr>
            <a:spLocks noGrp="1"/>
          </p:cNvSpPr>
          <p:nvPr>
            <p:ph idx="1"/>
          </p:nvPr>
        </p:nvSpPr>
        <p:spPr>
          <a:xfrm>
            <a:off x="1158865" y="696687"/>
            <a:ext cx="9779182" cy="5649684"/>
          </a:xfrm>
        </p:spPr>
        <p:txBody>
          <a:bodyPr>
            <a:normAutofit fontScale="92500" lnSpcReduction="10000"/>
          </a:bodyPr>
          <a:lstStyle/>
          <a:p>
            <a:r>
              <a:rPr lang="en-US" dirty="0"/>
              <a:t>Line 3 is the gross salary (W-4 needs to be filled out and a W-2 will need to be furnished)</a:t>
            </a:r>
          </a:p>
          <a:p>
            <a:r>
              <a:rPr lang="en-US" dirty="0"/>
              <a:t>Line 4 is for tracking purposes of a parsonage. Please enter YES if the church(es) have a parsonage (even if the pastor will not be living in it or one of the churches in the total appointment does not have a parsonage. If one church has a parsonage-all churches must notate YES). The automatic 35% value will show on the form but will NOT impact what the church pays the pastor.</a:t>
            </a:r>
          </a:p>
          <a:p>
            <a:r>
              <a:rPr lang="en-US" dirty="0">
                <a:solidFill>
                  <a:srgbClr val="FF0000"/>
                </a:solidFill>
              </a:rPr>
              <a:t>***Please note that the parsonage value is 35% in 2026. There is also a minimum floor for parsonage value of $10,000 among all appointments. The compensation form is set up to recalculate to a minimum of $10,000 regardless of the total percentage of appointment. Parsonage values need to be added to all compensation forms if one is available, regardless of percentage appointed.</a:t>
            </a:r>
          </a:p>
          <a:p>
            <a:endParaRPr lang="en-US" dirty="0"/>
          </a:p>
        </p:txBody>
      </p:sp>
    </p:spTree>
    <p:extLst>
      <p:ext uri="{BB962C8B-B14F-4D97-AF65-F5344CB8AC3E}">
        <p14:creationId xmlns:p14="http://schemas.microsoft.com/office/powerpoint/2010/main" val="444319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16A9C0-C6C2-C11C-AE41-BF8FF44A459C}"/>
              </a:ext>
            </a:extLst>
          </p:cNvPr>
          <p:cNvSpPr>
            <a:spLocks noGrp="1"/>
          </p:cNvSpPr>
          <p:nvPr>
            <p:ph idx="1"/>
          </p:nvPr>
        </p:nvSpPr>
        <p:spPr>
          <a:xfrm>
            <a:off x="766980" y="500743"/>
            <a:ext cx="9779182" cy="5856514"/>
          </a:xfrm>
        </p:spPr>
        <p:txBody>
          <a:bodyPr>
            <a:normAutofit fontScale="85000" lnSpcReduction="20000"/>
          </a:bodyPr>
          <a:lstStyle/>
          <a:p>
            <a:r>
              <a:rPr lang="en-US" dirty="0">
                <a:solidFill>
                  <a:srgbClr val="FF0000"/>
                </a:solidFill>
              </a:rPr>
              <a:t>*** Please also note that churches that are sharing the pastor in the total appointment cannot be different with housing. All appointments must be the parsonage value if a parsonage is available, or all appointments must give a housing allowance if no parsonage is available. Only full-time clergy are required to have housing of some kind.</a:t>
            </a:r>
          </a:p>
          <a:p>
            <a:r>
              <a:rPr lang="en-US" dirty="0"/>
              <a:t>Line 5 is housing allowance which is paid to the clergy person tax free if the clergy person can provide receipts for tax purposes for that amount or above</a:t>
            </a:r>
          </a:p>
          <a:p>
            <a:r>
              <a:rPr lang="en-US" dirty="0"/>
              <a:t>Line 6 is the total base compensation. This is the amount that is used to calculate church Compass billings, personal Compass contributions, church UMPIP contributions and personal UMPIP contributions. </a:t>
            </a:r>
          </a:p>
          <a:p>
            <a:r>
              <a:rPr lang="en-US" dirty="0"/>
              <a:t>Line 7- please enter Compass if the pastor is full-time or 75% appointed. Please enter UMPIP if the pastor is 50%-74%. After entry, tab and 7a will autofill.</a:t>
            </a:r>
          </a:p>
          <a:p>
            <a:r>
              <a:rPr lang="en-US" dirty="0"/>
              <a:t>Line 8 will auto calculate for CPP. CPP is only filled for full-time pastors and 75% appointed pastors in full connection. If CPP does not pertain to your church, you can delete the Auto calculated amount. If you forget to delete the amount, don’t worry because your church will not be billed for CPP as the clergy person is not eligible. </a:t>
            </a:r>
          </a:p>
          <a:p>
            <a:endParaRPr lang="en-US" dirty="0"/>
          </a:p>
        </p:txBody>
      </p:sp>
    </p:spTree>
    <p:extLst>
      <p:ext uri="{BB962C8B-B14F-4D97-AF65-F5344CB8AC3E}">
        <p14:creationId xmlns:p14="http://schemas.microsoft.com/office/powerpoint/2010/main" val="2936436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BFC44-F186-2F9A-6918-98D6B211A241}"/>
              </a:ext>
            </a:extLst>
          </p:cNvPr>
          <p:cNvSpPr>
            <a:spLocks noGrp="1"/>
          </p:cNvSpPr>
          <p:nvPr>
            <p:ph idx="1"/>
          </p:nvPr>
        </p:nvSpPr>
        <p:spPr>
          <a:xfrm>
            <a:off x="576943" y="816429"/>
            <a:ext cx="10361104" cy="5388428"/>
          </a:xfrm>
        </p:spPr>
        <p:txBody>
          <a:bodyPr>
            <a:normAutofit lnSpcReduction="10000"/>
          </a:bodyPr>
          <a:lstStyle/>
          <a:p>
            <a:r>
              <a:rPr lang="en-US" dirty="0"/>
              <a:t>Line 9-church blended rate for health insurance. This box should only be filled in if your pastor is appointed full-time amongst all of their appointment. If the pastor is part-time, a church can pay a stipend to help them with their medical insurance costs, but that amount will need to be added to salary on Line 3. If your pastor is full-time, they are eligible for conference health insurance, and the church will be billed the blended rate regardless of if the pastor enrolls. </a:t>
            </a:r>
          </a:p>
          <a:p>
            <a:r>
              <a:rPr lang="en-US" dirty="0"/>
              <a:t>Line 10a and 10b are to notate Accountable Reimbursement Plan funding. The total amount can be prorated for part-time percentages. </a:t>
            </a:r>
          </a:p>
          <a:p>
            <a:r>
              <a:rPr lang="en-US" dirty="0"/>
              <a:t>Line 11 -will be the total amount of the 2026 compensation package that the church is responsible for providing for their pastor. </a:t>
            </a:r>
          </a:p>
          <a:p>
            <a:endParaRPr lang="en-US" dirty="0"/>
          </a:p>
        </p:txBody>
      </p:sp>
    </p:spTree>
    <p:extLst>
      <p:ext uri="{BB962C8B-B14F-4D97-AF65-F5344CB8AC3E}">
        <p14:creationId xmlns:p14="http://schemas.microsoft.com/office/powerpoint/2010/main" val="885746381"/>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E98C35-9ECE-4425-BCBA-00E118C705CE}">
  <ds:schemaRefs>
    <ds:schemaRef ds:uri="http://schemas.microsoft.com/office/2006/metadata/properties"/>
    <ds:schemaRef ds:uri="230e9df3-be65-4c73-a93b-d1236ebd677e"/>
    <ds:schemaRef ds:uri="http://schemas.microsoft.com/office/2006/documentManagement/types"/>
    <ds:schemaRef ds:uri="71af3243-3dd4-4a8d-8c0d-dd76da1f02a5"/>
    <ds:schemaRef ds:uri="http://purl.org/dc/dcmitype/"/>
    <ds:schemaRef ds:uri="http://purl.org/dc/terms/"/>
    <ds:schemaRef ds:uri="http://www.w3.org/XML/1998/namespace"/>
    <ds:schemaRef ds:uri="http://schemas.openxmlformats.org/package/2006/metadata/core-properties"/>
    <ds:schemaRef ds:uri="http://schemas.microsoft.com/office/infopath/2007/PartnerControls"/>
    <ds:schemaRef ds:uri="16c05727-aa75-4e4a-9b5f-8a80a1165891"/>
    <ds:schemaRef ds:uri="http://schemas.microsoft.com/sharepoint/v3"/>
    <ds:schemaRef ds:uri="http://purl.org/dc/elements/1.1/"/>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{C8E3239E-352E-49C3-8872-FE7EBA0E111C}TF0e83fa2d-9a66-4e5e-9e82-acc620be7a498e277179_win32-f234380521c6</Template>
  <TotalTime>99</TotalTime>
  <Words>1454</Words>
  <Application>Microsoft Office PowerPoint</Application>
  <PresentationFormat>Widescreen</PresentationFormat>
  <Paragraphs>50</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Tenorite</vt:lpstr>
      <vt:lpstr>Custom</vt:lpstr>
      <vt:lpstr>2026 Clergy Compensation Forms</vt:lpstr>
      <vt:lpstr>2026 Retired Clergy and Lay Supply</vt:lpstr>
      <vt:lpstr>PowerPoint Presentation</vt:lpstr>
      <vt:lpstr>PowerPoint Presentation</vt:lpstr>
      <vt:lpstr>PowerPoint Presentation</vt:lpstr>
      <vt:lpstr>2026 Clergy Compensation Form</vt:lpstr>
      <vt:lpstr>PowerPoint Presentation</vt:lpstr>
      <vt:lpstr>PowerPoint Presentation</vt:lpstr>
      <vt:lpstr>PowerPoint Presentation</vt:lpstr>
      <vt:lpstr>Clergy Payroll Sheet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Rowley</dc:creator>
  <cp:lastModifiedBy>Julie Valeski</cp:lastModifiedBy>
  <cp:revision>4</cp:revision>
  <dcterms:created xsi:type="dcterms:W3CDTF">2025-06-30T17:41:44Z</dcterms:created>
  <dcterms:modified xsi:type="dcterms:W3CDTF">2025-08-05T13:28:13Z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